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Lekton" panose="02000000000000000000" pitchFamily="2" charset="77"/>
      <p:regular r:id="rId12"/>
    </p:embeddedFont>
    <p:embeddedFont>
      <p:font typeface="Lekton Bold" panose="02000000000000000000" pitchFamily="2" charset="77"/>
      <p:regular r:id="rId13"/>
      <p:bold r:id="rId14"/>
    </p:embeddedFont>
    <p:embeddedFont>
      <p:font typeface="Roboto Mono Bold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532990" cy="2835383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NG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846997" y="4895388"/>
            <a:ext cx="1713576" cy="10287000"/>
            <a:chOff x="0" y="0"/>
            <a:chExt cx="2284768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0" y="0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1142384" y="4199344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1142384" y="1903973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0" y="2284768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761589" y="1523178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AutoShape 9"/>
            <p:cNvSpPr/>
            <p:nvPr/>
          </p:nvSpPr>
          <p:spPr>
            <a:xfrm rot="-5400000">
              <a:off x="1523178" y="761589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761589" y="838487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0" y="3818550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523178" y="6103317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523178" y="762328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0" y="762328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523178" y="9908054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761589" y="12192822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AutoShape 17"/>
            <p:cNvSpPr/>
            <p:nvPr/>
          </p:nvSpPr>
          <p:spPr>
            <a:xfrm rot="-5400000">
              <a:off x="761589" y="12954411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8" name="AutoShape 18"/>
            <p:cNvSpPr/>
            <p:nvPr/>
          </p:nvSpPr>
          <p:spPr>
            <a:xfrm rot="-5400000">
              <a:off x="0" y="10669643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AutoShape 19"/>
            <p:cNvSpPr/>
            <p:nvPr/>
          </p:nvSpPr>
          <p:spPr>
            <a:xfrm rot="-5400000">
              <a:off x="761589" y="9146465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0" name="AutoShape 20"/>
            <p:cNvSpPr/>
            <p:nvPr/>
          </p:nvSpPr>
          <p:spPr>
            <a:xfrm rot="-5400000">
              <a:off x="380795" y="4960933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1" name="AutoShape 21"/>
            <p:cNvSpPr/>
            <p:nvPr/>
          </p:nvSpPr>
          <p:spPr>
            <a:xfrm rot="-5400000">
              <a:off x="1142384" y="11050438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22" name="Group 22"/>
          <p:cNvGrpSpPr/>
          <p:nvPr/>
        </p:nvGrpSpPr>
        <p:grpSpPr>
          <a:xfrm rot="5400000">
            <a:off x="19133997" y="4895388"/>
            <a:ext cx="1713576" cy="10287000"/>
            <a:chOff x="0" y="0"/>
            <a:chExt cx="2284768" cy="13716000"/>
          </a:xfrm>
        </p:grpSpPr>
        <p:sp>
          <p:nvSpPr>
            <p:cNvPr id="23" name="AutoShape 23"/>
            <p:cNvSpPr/>
            <p:nvPr/>
          </p:nvSpPr>
          <p:spPr>
            <a:xfrm rot="-5400000">
              <a:off x="0" y="0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4" name="AutoShape 24"/>
            <p:cNvSpPr/>
            <p:nvPr/>
          </p:nvSpPr>
          <p:spPr>
            <a:xfrm rot="-5400000">
              <a:off x="1142384" y="4199344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5" name="AutoShape 25"/>
            <p:cNvSpPr/>
            <p:nvPr/>
          </p:nvSpPr>
          <p:spPr>
            <a:xfrm rot="-5400000">
              <a:off x="1142384" y="1903973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6" name="AutoShape 26"/>
            <p:cNvSpPr/>
            <p:nvPr/>
          </p:nvSpPr>
          <p:spPr>
            <a:xfrm rot="-5400000">
              <a:off x="0" y="2284768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7" name="AutoShape 27"/>
            <p:cNvSpPr/>
            <p:nvPr/>
          </p:nvSpPr>
          <p:spPr>
            <a:xfrm rot="-5400000">
              <a:off x="761589" y="1523178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8" name="AutoShape 28"/>
            <p:cNvSpPr/>
            <p:nvPr/>
          </p:nvSpPr>
          <p:spPr>
            <a:xfrm rot="-5400000">
              <a:off x="1523178" y="761589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9" name="AutoShape 29"/>
            <p:cNvSpPr/>
            <p:nvPr/>
          </p:nvSpPr>
          <p:spPr>
            <a:xfrm rot="-5400000">
              <a:off x="761589" y="838487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0" name="AutoShape 30"/>
            <p:cNvSpPr/>
            <p:nvPr/>
          </p:nvSpPr>
          <p:spPr>
            <a:xfrm rot="-5400000">
              <a:off x="0" y="3818550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1" name="AutoShape 31"/>
            <p:cNvSpPr/>
            <p:nvPr/>
          </p:nvSpPr>
          <p:spPr>
            <a:xfrm rot="-5400000">
              <a:off x="1523178" y="6103317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2" name="AutoShape 32"/>
            <p:cNvSpPr/>
            <p:nvPr/>
          </p:nvSpPr>
          <p:spPr>
            <a:xfrm rot="-5400000">
              <a:off x="1523178" y="762328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3" name="AutoShape 33"/>
            <p:cNvSpPr/>
            <p:nvPr/>
          </p:nvSpPr>
          <p:spPr>
            <a:xfrm rot="-5400000">
              <a:off x="0" y="762328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4" name="AutoShape 34"/>
            <p:cNvSpPr/>
            <p:nvPr/>
          </p:nvSpPr>
          <p:spPr>
            <a:xfrm rot="-5400000">
              <a:off x="1523178" y="9908054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5" name="AutoShape 35"/>
            <p:cNvSpPr/>
            <p:nvPr/>
          </p:nvSpPr>
          <p:spPr>
            <a:xfrm rot="-5400000">
              <a:off x="761589" y="12192822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6" name="AutoShape 36"/>
            <p:cNvSpPr/>
            <p:nvPr/>
          </p:nvSpPr>
          <p:spPr>
            <a:xfrm rot="-5400000">
              <a:off x="761589" y="12954411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7" name="AutoShape 37"/>
            <p:cNvSpPr/>
            <p:nvPr/>
          </p:nvSpPr>
          <p:spPr>
            <a:xfrm rot="-5400000">
              <a:off x="0" y="10669643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AutoShape 38"/>
            <p:cNvSpPr/>
            <p:nvPr/>
          </p:nvSpPr>
          <p:spPr>
            <a:xfrm rot="-5400000">
              <a:off x="761589" y="9146465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9" name="AutoShape 39"/>
            <p:cNvSpPr/>
            <p:nvPr/>
          </p:nvSpPr>
          <p:spPr>
            <a:xfrm rot="-5400000">
              <a:off x="380795" y="4960933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0" name="AutoShape 40"/>
            <p:cNvSpPr/>
            <p:nvPr/>
          </p:nvSpPr>
          <p:spPr>
            <a:xfrm rot="-5400000">
              <a:off x="1142384" y="11050438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187464" y="-76200"/>
            <a:ext cx="5345526" cy="10287000"/>
            <a:chOff x="0" y="0"/>
            <a:chExt cx="6470015" cy="1245098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470015" cy="12450980"/>
            </a:xfrm>
            <a:custGeom>
              <a:avLst/>
              <a:gdLst/>
              <a:ahLst/>
              <a:cxnLst/>
              <a:rect l="l" t="t" r="r" b="b"/>
              <a:pathLst>
                <a:path w="6470015" h="12450980">
                  <a:moveTo>
                    <a:pt x="6335223" y="1245098"/>
                  </a:moveTo>
                  <a:cubicBezTo>
                    <a:pt x="6335223" y="1120588"/>
                    <a:pt x="6335223" y="871569"/>
                    <a:pt x="6335223" y="747059"/>
                  </a:cubicBezTo>
                  <a:lnTo>
                    <a:pt x="6200431" y="747059"/>
                  </a:lnTo>
                  <a:lnTo>
                    <a:pt x="6200431" y="498039"/>
                  </a:lnTo>
                  <a:lnTo>
                    <a:pt x="6065639" y="498039"/>
                  </a:lnTo>
                  <a:lnTo>
                    <a:pt x="6065639" y="249020"/>
                  </a:lnTo>
                  <a:cubicBezTo>
                    <a:pt x="5998243" y="249020"/>
                    <a:pt x="5863451" y="249020"/>
                    <a:pt x="5796055" y="249020"/>
                  </a:cubicBezTo>
                  <a:lnTo>
                    <a:pt x="5796055" y="0"/>
                  </a:lnTo>
                  <a:cubicBezTo>
                    <a:pt x="4089589" y="0"/>
                    <a:pt x="2380426" y="0"/>
                    <a:pt x="673960" y="0"/>
                  </a:cubicBezTo>
                  <a:lnTo>
                    <a:pt x="673960" y="249020"/>
                  </a:lnTo>
                  <a:cubicBezTo>
                    <a:pt x="606564" y="249020"/>
                    <a:pt x="471772" y="249020"/>
                    <a:pt x="404376" y="249020"/>
                  </a:cubicBezTo>
                  <a:lnTo>
                    <a:pt x="404376" y="498039"/>
                  </a:lnTo>
                  <a:lnTo>
                    <a:pt x="269584" y="498039"/>
                  </a:lnTo>
                  <a:lnTo>
                    <a:pt x="269584" y="747059"/>
                  </a:lnTo>
                  <a:lnTo>
                    <a:pt x="134792" y="747059"/>
                  </a:lnTo>
                  <a:cubicBezTo>
                    <a:pt x="134792" y="871569"/>
                    <a:pt x="134792" y="1120588"/>
                    <a:pt x="134792" y="1245098"/>
                  </a:cubicBezTo>
                  <a:lnTo>
                    <a:pt x="0" y="1245098"/>
                  </a:lnTo>
                  <a:cubicBezTo>
                    <a:pt x="0" y="4564530"/>
                    <a:pt x="0" y="7886451"/>
                    <a:pt x="0" y="11205883"/>
                  </a:cubicBezTo>
                  <a:lnTo>
                    <a:pt x="134792" y="11205883"/>
                  </a:lnTo>
                  <a:cubicBezTo>
                    <a:pt x="134792" y="11330392"/>
                    <a:pt x="134792" y="11579412"/>
                    <a:pt x="134792" y="11703921"/>
                  </a:cubicBezTo>
                  <a:lnTo>
                    <a:pt x="269584" y="11703921"/>
                  </a:lnTo>
                  <a:lnTo>
                    <a:pt x="269584" y="11952941"/>
                  </a:lnTo>
                  <a:lnTo>
                    <a:pt x="404376" y="11952941"/>
                  </a:lnTo>
                  <a:lnTo>
                    <a:pt x="404376" y="12201961"/>
                  </a:lnTo>
                  <a:cubicBezTo>
                    <a:pt x="471772" y="12201961"/>
                    <a:pt x="606564" y="12201961"/>
                    <a:pt x="673960" y="12201961"/>
                  </a:cubicBezTo>
                  <a:lnTo>
                    <a:pt x="673960" y="12450980"/>
                  </a:lnTo>
                  <a:cubicBezTo>
                    <a:pt x="2380426" y="12450980"/>
                    <a:pt x="4089589" y="12450980"/>
                    <a:pt x="5796055" y="12450980"/>
                  </a:cubicBezTo>
                  <a:lnTo>
                    <a:pt x="5796055" y="12201961"/>
                  </a:lnTo>
                  <a:cubicBezTo>
                    <a:pt x="5863451" y="12201961"/>
                    <a:pt x="5998243" y="12201961"/>
                    <a:pt x="6065639" y="12201961"/>
                  </a:cubicBezTo>
                  <a:lnTo>
                    <a:pt x="6065639" y="11952941"/>
                  </a:lnTo>
                  <a:lnTo>
                    <a:pt x="6200431" y="11952941"/>
                  </a:lnTo>
                  <a:lnTo>
                    <a:pt x="6200431" y="11703921"/>
                  </a:lnTo>
                  <a:lnTo>
                    <a:pt x="6335223" y="11703921"/>
                  </a:lnTo>
                  <a:cubicBezTo>
                    <a:pt x="6335223" y="11579412"/>
                    <a:pt x="6335223" y="11330392"/>
                    <a:pt x="6335223" y="11205883"/>
                  </a:cubicBezTo>
                  <a:lnTo>
                    <a:pt x="6470015" y="11205883"/>
                  </a:lnTo>
                  <a:cubicBezTo>
                    <a:pt x="6470015" y="7886451"/>
                    <a:pt x="6470015" y="4564529"/>
                    <a:pt x="6470015" y="1245098"/>
                  </a:cubicBezTo>
                  <a:lnTo>
                    <a:pt x="6335223" y="1245098"/>
                  </a:lnTo>
                  <a:close/>
                </a:path>
              </a:pathLst>
            </a:custGeom>
            <a:blipFill>
              <a:blip r:embed="rId2"/>
              <a:stretch>
                <a:fillRect l="-46220" r="-46220"/>
              </a:stretch>
            </a:blip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3" name="Group 43"/>
          <p:cNvGrpSpPr/>
          <p:nvPr/>
        </p:nvGrpSpPr>
        <p:grpSpPr>
          <a:xfrm rot="5400000">
            <a:off x="-1954353" y="4895388"/>
            <a:ext cx="1713576" cy="10287000"/>
            <a:chOff x="0" y="0"/>
            <a:chExt cx="2284768" cy="13716000"/>
          </a:xfrm>
        </p:grpSpPr>
        <p:sp>
          <p:nvSpPr>
            <p:cNvPr id="44" name="AutoShape 44"/>
            <p:cNvSpPr/>
            <p:nvPr/>
          </p:nvSpPr>
          <p:spPr>
            <a:xfrm rot="-5400000">
              <a:off x="0" y="0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5" name="AutoShape 45"/>
            <p:cNvSpPr/>
            <p:nvPr/>
          </p:nvSpPr>
          <p:spPr>
            <a:xfrm rot="-5400000">
              <a:off x="1142384" y="4199344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6" name="AutoShape 46"/>
            <p:cNvSpPr/>
            <p:nvPr/>
          </p:nvSpPr>
          <p:spPr>
            <a:xfrm rot="-5400000">
              <a:off x="1142384" y="1903973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7" name="AutoShape 47"/>
            <p:cNvSpPr/>
            <p:nvPr/>
          </p:nvSpPr>
          <p:spPr>
            <a:xfrm rot="-5400000">
              <a:off x="0" y="2284768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8" name="AutoShape 48"/>
            <p:cNvSpPr/>
            <p:nvPr/>
          </p:nvSpPr>
          <p:spPr>
            <a:xfrm rot="-5400000">
              <a:off x="761589" y="1523178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9" name="AutoShape 49"/>
            <p:cNvSpPr/>
            <p:nvPr/>
          </p:nvSpPr>
          <p:spPr>
            <a:xfrm rot="-5400000">
              <a:off x="1523178" y="761589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0" name="AutoShape 50"/>
            <p:cNvSpPr/>
            <p:nvPr/>
          </p:nvSpPr>
          <p:spPr>
            <a:xfrm rot="-5400000">
              <a:off x="761589" y="838487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1" name="AutoShape 51"/>
            <p:cNvSpPr/>
            <p:nvPr/>
          </p:nvSpPr>
          <p:spPr>
            <a:xfrm rot="-5400000">
              <a:off x="0" y="3818550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2" name="AutoShape 52"/>
            <p:cNvSpPr/>
            <p:nvPr/>
          </p:nvSpPr>
          <p:spPr>
            <a:xfrm rot="-5400000">
              <a:off x="1523178" y="6103317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3" name="AutoShape 53"/>
            <p:cNvSpPr/>
            <p:nvPr/>
          </p:nvSpPr>
          <p:spPr>
            <a:xfrm rot="-5400000">
              <a:off x="1523178" y="762328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4" name="AutoShape 54"/>
            <p:cNvSpPr/>
            <p:nvPr/>
          </p:nvSpPr>
          <p:spPr>
            <a:xfrm rot="-5400000">
              <a:off x="0" y="762328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5" name="AutoShape 55"/>
            <p:cNvSpPr/>
            <p:nvPr/>
          </p:nvSpPr>
          <p:spPr>
            <a:xfrm rot="-5400000">
              <a:off x="1523178" y="9908054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6" name="AutoShape 56"/>
            <p:cNvSpPr/>
            <p:nvPr/>
          </p:nvSpPr>
          <p:spPr>
            <a:xfrm rot="-5400000">
              <a:off x="761589" y="12192822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7" name="AutoShape 57"/>
            <p:cNvSpPr/>
            <p:nvPr/>
          </p:nvSpPr>
          <p:spPr>
            <a:xfrm rot="-5400000">
              <a:off x="761589" y="12954411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8" name="AutoShape 58"/>
            <p:cNvSpPr/>
            <p:nvPr/>
          </p:nvSpPr>
          <p:spPr>
            <a:xfrm rot="-5400000">
              <a:off x="0" y="10669643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9" name="AutoShape 59"/>
            <p:cNvSpPr/>
            <p:nvPr/>
          </p:nvSpPr>
          <p:spPr>
            <a:xfrm rot="-5400000">
              <a:off x="761589" y="9146465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0" name="AutoShape 60"/>
            <p:cNvSpPr/>
            <p:nvPr/>
          </p:nvSpPr>
          <p:spPr>
            <a:xfrm rot="-5400000">
              <a:off x="380795" y="4960933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1" name="AutoShape 61"/>
            <p:cNvSpPr/>
            <p:nvPr/>
          </p:nvSpPr>
          <p:spPr>
            <a:xfrm rot="-5400000">
              <a:off x="1142384" y="11050438"/>
              <a:ext cx="1523178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62" name="Freeform 62"/>
          <p:cNvSpPr/>
          <p:nvPr/>
        </p:nvSpPr>
        <p:spPr>
          <a:xfrm>
            <a:off x="4045935" y="91821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63" name="TextBox 63"/>
          <p:cNvSpPr txBox="1"/>
          <p:nvPr/>
        </p:nvSpPr>
        <p:spPr>
          <a:xfrm>
            <a:off x="0" y="2196784"/>
            <a:ext cx="11663882" cy="671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05"/>
              </a:lnSpc>
            </a:pPr>
            <a:r>
              <a:rPr lang="en-US" sz="9550" b="1" spc="-191">
                <a:solidFill>
                  <a:srgbClr val="FFFFFF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FriendNet: Recognizing Friendly Faces</a:t>
            </a:r>
          </a:p>
          <a:p>
            <a:pPr marL="0" lvl="0" indent="0" algn="l">
              <a:lnSpc>
                <a:spcPts val="12375"/>
              </a:lnSpc>
            </a:pPr>
            <a:endParaRPr lang="en-US" sz="9550" b="1" spc="-191">
              <a:solidFill>
                <a:srgbClr val="FFFFFF"/>
              </a:solidFill>
              <a:latin typeface="Roboto Mono Bold"/>
              <a:ea typeface="Roboto Mono Bold"/>
              <a:cs typeface="Roboto Mono Bold"/>
              <a:sym typeface="Roboto Mono Bold"/>
            </a:endParaRPr>
          </a:p>
          <a:p>
            <a:pPr algn="l">
              <a:lnSpc>
                <a:spcPts val="4566"/>
              </a:lnSpc>
            </a:pPr>
            <a:r>
              <a:rPr lang="en-US" sz="4151" b="1" spc="-83">
                <a:solidFill>
                  <a:srgbClr val="FFFFFF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CHRIS-MBA MIRACLE</a:t>
            </a:r>
          </a:p>
          <a:p>
            <a:pPr algn="l">
              <a:lnSpc>
                <a:spcPts val="4566"/>
              </a:lnSpc>
            </a:pPr>
            <a:r>
              <a:rPr lang="en-US" sz="4151" b="1" spc="-83">
                <a:solidFill>
                  <a:srgbClr val="FFFFFF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5th August, 2025.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0" y="1042395"/>
            <a:ext cx="10867794" cy="69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28"/>
              </a:lnSpc>
            </a:pPr>
            <a:r>
              <a:rPr lang="en-US" sz="1949" spc="19">
                <a:solidFill>
                  <a:srgbClr val="FFFFFF"/>
                </a:solidFill>
                <a:latin typeface="Lekton"/>
                <a:ea typeface="Lekton"/>
                <a:cs typeface="Lekton"/>
                <a:sym typeface="Lekton"/>
              </a:rPr>
              <a:t>Friendly</a:t>
            </a:r>
            <a:r>
              <a:rPr lang="en-US" sz="1949" u="none" spc="19">
                <a:solidFill>
                  <a:srgbClr val="FFFFFF"/>
                </a:solidFill>
                <a:latin typeface="Lekton"/>
                <a:ea typeface="Lekton"/>
                <a:cs typeface="Lekton"/>
                <a:sym typeface="Lekton"/>
              </a:rPr>
              <a:t>: Custom-built Convolutional Neural Network Optimized for Classifying Friendly Faces. Also, Comparative Analysis of other Finetuned Models - Resnet50 &amp; CLIP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774411" cy="1275665"/>
            <a:chOff x="0" y="0"/>
            <a:chExt cx="17032548" cy="1700887"/>
          </a:xfrm>
        </p:grpSpPr>
        <p:sp>
          <p:nvSpPr>
            <p:cNvPr id="3" name="AutoShape 3"/>
            <p:cNvSpPr/>
            <p:nvPr/>
          </p:nvSpPr>
          <p:spPr>
            <a:xfrm>
              <a:off x="6244478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AutoShape 4"/>
            <p:cNvSpPr/>
            <p:nvPr/>
          </p:nvSpPr>
          <p:spPr>
            <a:xfrm>
              <a:off x="8516274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" name="AutoShape 5"/>
            <p:cNvSpPr/>
            <p:nvPr/>
          </p:nvSpPr>
          <p:spPr>
            <a:xfrm>
              <a:off x="7949312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654145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AutoShape 7"/>
            <p:cNvSpPr/>
            <p:nvPr/>
          </p:nvSpPr>
          <p:spPr>
            <a:xfrm>
              <a:off x="8512327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949312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AutoShape 9"/>
            <p:cNvSpPr/>
            <p:nvPr/>
          </p:nvSpPr>
          <p:spPr>
            <a:xfrm>
              <a:off x="6811440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0788070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221107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677516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66962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2838758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2271796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3976629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2834811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2271796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133924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5110554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3591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11921994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14193790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3626828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5331661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14189843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3626828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2488956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16465586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5898623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11355032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774411" y="0"/>
            <a:ext cx="12774411" cy="1275665"/>
            <a:chOff x="0" y="0"/>
            <a:chExt cx="17032548" cy="1700887"/>
          </a:xfrm>
        </p:grpSpPr>
        <p:sp>
          <p:nvSpPr>
            <p:cNvPr id="34" name="AutoShape 34"/>
            <p:cNvSpPr/>
            <p:nvPr/>
          </p:nvSpPr>
          <p:spPr>
            <a:xfrm>
              <a:off x="6244478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8516274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7949312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9654145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8512327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7949312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6811440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0788070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0221107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5677516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566962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2838758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2271796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7" name="AutoShape 47"/>
            <p:cNvSpPr/>
            <p:nvPr/>
          </p:nvSpPr>
          <p:spPr>
            <a:xfrm>
              <a:off x="3976629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8" name="AutoShape 48"/>
            <p:cNvSpPr/>
            <p:nvPr/>
          </p:nvSpPr>
          <p:spPr>
            <a:xfrm>
              <a:off x="2834811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9" name="AutoShape 49"/>
            <p:cNvSpPr/>
            <p:nvPr/>
          </p:nvSpPr>
          <p:spPr>
            <a:xfrm>
              <a:off x="2271796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0" name="AutoShape 50"/>
            <p:cNvSpPr/>
            <p:nvPr/>
          </p:nvSpPr>
          <p:spPr>
            <a:xfrm>
              <a:off x="1133924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1" name="AutoShape 51"/>
            <p:cNvSpPr/>
            <p:nvPr/>
          </p:nvSpPr>
          <p:spPr>
            <a:xfrm>
              <a:off x="5110554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2" name="AutoShape 52"/>
            <p:cNvSpPr/>
            <p:nvPr/>
          </p:nvSpPr>
          <p:spPr>
            <a:xfrm>
              <a:off x="4543591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3" name="AutoShape 53"/>
            <p:cNvSpPr/>
            <p:nvPr/>
          </p:nvSpPr>
          <p:spPr>
            <a:xfrm>
              <a:off x="0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4" name="AutoShape 54"/>
            <p:cNvSpPr/>
            <p:nvPr/>
          </p:nvSpPr>
          <p:spPr>
            <a:xfrm>
              <a:off x="11921994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5" name="AutoShape 55"/>
            <p:cNvSpPr/>
            <p:nvPr/>
          </p:nvSpPr>
          <p:spPr>
            <a:xfrm>
              <a:off x="14193790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6" name="AutoShape 56"/>
            <p:cNvSpPr/>
            <p:nvPr/>
          </p:nvSpPr>
          <p:spPr>
            <a:xfrm>
              <a:off x="13626828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7" name="AutoShape 57"/>
            <p:cNvSpPr/>
            <p:nvPr/>
          </p:nvSpPr>
          <p:spPr>
            <a:xfrm>
              <a:off x="15331661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8" name="AutoShape 58"/>
            <p:cNvSpPr/>
            <p:nvPr/>
          </p:nvSpPr>
          <p:spPr>
            <a:xfrm>
              <a:off x="14189843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9" name="AutoShape 59"/>
            <p:cNvSpPr/>
            <p:nvPr/>
          </p:nvSpPr>
          <p:spPr>
            <a:xfrm>
              <a:off x="13626828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0" name="AutoShape 60"/>
            <p:cNvSpPr/>
            <p:nvPr/>
          </p:nvSpPr>
          <p:spPr>
            <a:xfrm>
              <a:off x="12488956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1" name="AutoShape 61"/>
            <p:cNvSpPr/>
            <p:nvPr/>
          </p:nvSpPr>
          <p:spPr>
            <a:xfrm>
              <a:off x="16465586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2" name="AutoShape 62"/>
            <p:cNvSpPr/>
            <p:nvPr/>
          </p:nvSpPr>
          <p:spPr>
            <a:xfrm>
              <a:off x="15898623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3" name="AutoShape 63"/>
            <p:cNvSpPr/>
            <p:nvPr/>
          </p:nvSpPr>
          <p:spPr>
            <a:xfrm>
              <a:off x="11355032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64" name="AutoShape 64"/>
          <p:cNvSpPr/>
          <p:nvPr/>
        </p:nvSpPr>
        <p:spPr>
          <a:xfrm>
            <a:off x="0" y="6184435"/>
            <a:ext cx="18288000" cy="410256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NG"/>
          </a:p>
        </p:txBody>
      </p:sp>
      <p:grpSp>
        <p:nvGrpSpPr>
          <p:cNvPr id="65" name="Group 65"/>
          <p:cNvGrpSpPr/>
          <p:nvPr/>
        </p:nvGrpSpPr>
        <p:grpSpPr>
          <a:xfrm>
            <a:off x="1339652" y="7037691"/>
            <a:ext cx="4096961" cy="1739020"/>
            <a:chOff x="0" y="0"/>
            <a:chExt cx="5462614" cy="2318693"/>
          </a:xfrm>
        </p:grpSpPr>
        <p:grpSp>
          <p:nvGrpSpPr>
            <p:cNvPr id="66" name="Group 66"/>
            <p:cNvGrpSpPr/>
            <p:nvPr/>
          </p:nvGrpSpPr>
          <p:grpSpPr>
            <a:xfrm>
              <a:off x="1958240" y="552888"/>
              <a:ext cx="1546135" cy="746672"/>
              <a:chOff x="0" y="0"/>
              <a:chExt cx="1183407" cy="5715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255270"/>
                <a:ext cx="118340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183407" h="69850">
                    <a:moveTo>
                      <a:pt x="89257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183407" y="69850"/>
                    </a:lnTo>
                    <a:lnTo>
                      <a:pt x="11834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NG"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0" y="-28575"/>
              <a:ext cx="5462614" cy="391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43"/>
                </a:lnSpc>
              </a:pPr>
              <a:r>
                <a:rPr lang="en-US" sz="1803" b="1" spc="-18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QUESTIONS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1597968"/>
              <a:ext cx="5462614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63"/>
                </a:lnSpc>
                <a:spcBef>
                  <a:spcPct val="0"/>
                </a:spcBef>
              </a:pPr>
              <a:r>
                <a:rPr lang="en-US" sz="1803" b="1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Queries are welcomed at this time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387205" y="7037691"/>
            <a:ext cx="4896428" cy="1472320"/>
            <a:chOff x="0" y="0"/>
            <a:chExt cx="6528571" cy="1963093"/>
          </a:xfrm>
        </p:grpSpPr>
        <p:grpSp>
          <p:nvGrpSpPr>
            <p:cNvPr id="71" name="Group 71"/>
            <p:cNvGrpSpPr/>
            <p:nvPr/>
          </p:nvGrpSpPr>
          <p:grpSpPr>
            <a:xfrm>
              <a:off x="2491218" y="552888"/>
              <a:ext cx="1546135" cy="746672"/>
              <a:chOff x="0" y="0"/>
              <a:chExt cx="1183407" cy="5715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255270"/>
                <a:ext cx="118340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183407" h="69850">
                    <a:moveTo>
                      <a:pt x="89257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183407" y="69850"/>
                    </a:lnTo>
                    <a:lnTo>
                      <a:pt x="11834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NG"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0" y="-28575"/>
              <a:ext cx="6528571" cy="391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43"/>
                </a:lnSpc>
              </a:pPr>
              <a:r>
                <a:rPr lang="en-US" sz="1803" b="1" spc="-18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Connect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532978" y="1597968"/>
              <a:ext cx="5462614" cy="36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63"/>
                </a:lnSpc>
                <a:spcBef>
                  <a:spcPct val="0"/>
                </a:spcBef>
              </a:pPr>
              <a:r>
                <a:rPr lang="en-US" sz="1803" b="1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chrismba.com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2502173" y="7037691"/>
            <a:ext cx="4514245" cy="1472320"/>
            <a:chOff x="0" y="0"/>
            <a:chExt cx="6018993" cy="1963093"/>
          </a:xfrm>
        </p:grpSpPr>
        <p:grpSp>
          <p:nvGrpSpPr>
            <p:cNvPr id="76" name="Group 76"/>
            <p:cNvGrpSpPr/>
            <p:nvPr/>
          </p:nvGrpSpPr>
          <p:grpSpPr>
            <a:xfrm>
              <a:off x="2236429" y="552888"/>
              <a:ext cx="1546135" cy="746672"/>
              <a:chOff x="0" y="0"/>
              <a:chExt cx="1183407" cy="5715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255270"/>
                <a:ext cx="118340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183407" h="69850">
                    <a:moveTo>
                      <a:pt x="89257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183407" y="69850"/>
                    </a:lnTo>
                    <a:lnTo>
                      <a:pt x="11834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NG"/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0" y="-28575"/>
              <a:ext cx="6018993" cy="391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43"/>
                </a:lnSpc>
              </a:pPr>
              <a:r>
                <a:rPr lang="en-US" sz="1803" b="1" spc="-18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Gracias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278189" y="1597968"/>
              <a:ext cx="5462614" cy="36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63"/>
                </a:lnSpc>
                <a:spcBef>
                  <a:spcPct val="0"/>
                </a:spcBef>
              </a:pPr>
              <a:r>
                <a:rPr lang="en-US" sz="1803" b="1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Thank you for your time :)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785817" y="1602483"/>
            <a:ext cx="16230600" cy="3698179"/>
            <a:chOff x="0" y="0"/>
            <a:chExt cx="21640800" cy="4930905"/>
          </a:xfrm>
        </p:grpSpPr>
        <p:sp>
          <p:nvSpPr>
            <p:cNvPr id="81" name="TextBox 81"/>
            <p:cNvSpPr txBox="1"/>
            <p:nvPr/>
          </p:nvSpPr>
          <p:spPr>
            <a:xfrm>
              <a:off x="0" y="0"/>
              <a:ext cx="21640800" cy="140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399"/>
                </a:lnSpc>
              </a:pPr>
              <a:r>
                <a:rPr lang="en-US" sz="6999" b="1" spc="139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LIVE DEMO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1823861" y="2010643"/>
              <a:ext cx="17993079" cy="2920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4"/>
                </a:lnSpc>
              </a:pPr>
              <a:r>
                <a:rPr lang="en-US" sz="1803" b="1" dirty="0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We’ll test the robustness of our Models</a:t>
              </a:r>
            </a:p>
            <a:p>
              <a:pPr algn="ctr">
                <a:lnSpc>
                  <a:spcPts val="2524"/>
                </a:lnSpc>
              </a:pPr>
              <a:endParaRPr lang="en-US" sz="1803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endParaRPr>
            </a:p>
            <a:p>
              <a:pPr algn="ctr">
                <a:lnSpc>
                  <a:spcPts val="2524"/>
                </a:lnSpc>
              </a:pPr>
              <a:r>
                <a:rPr lang="en-US" sz="1803" b="1" dirty="0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ON</a:t>
              </a:r>
            </a:p>
            <a:p>
              <a:pPr algn="ctr">
                <a:lnSpc>
                  <a:spcPts val="2524"/>
                </a:lnSpc>
              </a:pPr>
              <a:endParaRPr lang="en-US" sz="1803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endParaRPr>
            </a:p>
            <a:p>
              <a:pPr algn="ctr">
                <a:lnSpc>
                  <a:spcPts val="2524"/>
                </a:lnSpc>
              </a:pPr>
              <a:r>
                <a:rPr lang="en-US" sz="1803" b="1" dirty="0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Evaluation Sets</a:t>
              </a:r>
            </a:p>
            <a:p>
              <a:pPr algn="ctr">
                <a:lnSpc>
                  <a:spcPts val="2524"/>
                </a:lnSpc>
              </a:pPr>
              <a:r>
                <a:rPr lang="en-US" sz="1803" b="1" dirty="0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Unseen Sets</a:t>
              </a:r>
            </a:p>
            <a:p>
              <a:pPr algn="ctr">
                <a:lnSpc>
                  <a:spcPts val="2524"/>
                </a:lnSpc>
              </a:pPr>
              <a:r>
                <a:rPr lang="en-US" sz="1803" b="1" dirty="0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Group Photo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881665"/>
            <a:ext cx="18453450" cy="3435104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NG"/>
          </a:p>
        </p:txBody>
      </p:sp>
      <p:grpSp>
        <p:nvGrpSpPr>
          <p:cNvPr id="3" name="Group 3"/>
          <p:cNvGrpSpPr/>
          <p:nvPr/>
        </p:nvGrpSpPr>
        <p:grpSpPr>
          <a:xfrm>
            <a:off x="3470383" y="1074238"/>
            <a:ext cx="12265719" cy="935606"/>
            <a:chOff x="0" y="0"/>
            <a:chExt cx="16354293" cy="1247475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16354293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 b="1" spc="-30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FriendNet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87481"/>
              <a:ext cx="16354293" cy="459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03"/>
                </a:lnSpc>
              </a:pPr>
              <a:r>
                <a:rPr lang="en-US" sz="2073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Cu</a:t>
              </a:r>
              <a:r>
                <a:rPr lang="en-US" sz="2073" u="none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stom convolutional neural network optimized for face recognition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70383" y="3107903"/>
            <a:ext cx="12265719" cy="950684"/>
            <a:chOff x="0" y="0"/>
            <a:chExt cx="16354293" cy="1267578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16354293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 b="1" spc="-30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Resnet50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07584"/>
              <a:ext cx="16354293" cy="459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03"/>
                </a:lnSpc>
              </a:pPr>
              <a:r>
                <a:rPr lang="en-US" sz="2073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D</a:t>
              </a:r>
              <a:r>
                <a:rPr lang="en-US" sz="2073" u="none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eep residual network with skip connections for robust feature extraction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70383" y="5024381"/>
            <a:ext cx="12265719" cy="899041"/>
            <a:chOff x="0" y="0"/>
            <a:chExt cx="16354293" cy="119872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16354293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 b="1" spc="-30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CLIP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38728"/>
              <a:ext cx="16354293" cy="459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03"/>
                </a:lnSpc>
              </a:pPr>
              <a:r>
                <a:rPr lang="en-US" sz="2073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Mu</a:t>
              </a:r>
              <a:r>
                <a:rPr lang="en-US" sz="2073" u="none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lti-modal neural network trained on diverse image-text pairs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7151112"/>
            <a:ext cx="15244749" cy="2300580"/>
            <a:chOff x="0" y="0"/>
            <a:chExt cx="20326332" cy="306744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20326332" cy="140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139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Introduction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784317"/>
              <a:ext cx="20326332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Cla</a:t>
              </a:r>
              <a:r>
                <a:rPr lang="en-US" sz="2600" b="1" u="none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ssify faces of five friends (Tatyana, Uzair, Jacob, Luke, Osama) using deep learning.</a:t>
              </a:r>
            </a:p>
            <a:p>
              <a:pPr marL="0" lvl="0" indent="0" algn="l">
                <a:lnSpc>
                  <a:spcPts val="4200"/>
                </a:lnSpc>
              </a:pPr>
              <a:r>
                <a:rPr lang="en-US" sz="3000" b="1" u="none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Application: Security, social media tagging, personalized systems.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7149219" y="29770"/>
            <a:ext cx="1713576" cy="10287000"/>
            <a:chOff x="0" y="0"/>
            <a:chExt cx="2284768" cy="13716000"/>
          </a:xfrm>
        </p:grpSpPr>
        <p:sp>
          <p:nvSpPr>
            <p:cNvPr id="16" name="AutoShape 16"/>
            <p:cNvSpPr/>
            <p:nvPr/>
          </p:nvSpPr>
          <p:spPr>
            <a:xfrm rot="-5400000">
              <a:off x="0" y="0"/>
              <a:ext cx="761589" cy="761589"/>
            </a:xfrm>
            <a:prstGeom prst="rect">
              <a:avLst/>
            </a:prstGeom>
            <a:solidFill>
              <a:srgbClr val="D5A336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AutoShape 17"/>
            <p:cNvSpPr/>
            <p:nvPr/>
          </p:nvSpPr>
          <p:spPr>
            <a:xfrm rot="-5400000">
              <a:off x="1142384" y="4199344"/>
              <a:ext cx="1523178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8" name="AutoShape 18"/>
            <p:cNvSpPr/>
            <p:nvPr/>
          </p:nvSpPr>
          <p:spPr>
            <a:xfrm rot="-5400000">
              <a:off x="1137082" y="1909275"/>
              <a:ext cx="1533782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AutoShape 19"/>
            <p:cNvSpPr/>
            <p:nvPr/>
          </p:nvSpPr>
          <p:spPr>
            <a:xfrm rot="-5400000">
              <a:off x="0" y="2295371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0" name="AutoShape 20"/>
            <p:cNvSpPr/>
            <p:nvPr/>
          </p:nvSpPr>
          <p:spPr>
            <a:xfrm rot="-5400000">
              <a:off x="761589" y="1523178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1" name="AutoShape 21"/>
            <p:cNvSpPr/>
            <p:nvPr/>
          </p:nvSpPr>
          <p:spPr>
            <a:xfrm rot="-5400000">
              <a:off x="1523178" y="761589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2" name="AutoShape 22"/>
            <p:cNvSpPr/>
            <p:nvPr/>
          </p:nvSpPr>
          <p:spPr>
            <a:xfrm rot="-5400000">
              <a:off x="761589" y="8384876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3" name="AutoShape 23"/>
            <p:cNvSpPr/>
            <p:nvPr/>
          </p:nvSpPr>
          <p:spPr>
            <a:xfrm rot="-5400000">
              <a:off x="0" y="3818550"/>
              <a:ext cx="761589" cy="761589"/>
            </a:xfrm>
            <a:prstGeom prst="rect">
              <a:avLst/>
            </a:prstGeom>
            <a:solidFill>
              <a:srgbClr val="D5A336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4" name="AutoShape 24"/>
            <p:cNvSpPr/>
            <p:nvPr/>
          </p:nvSpPr>
          <p:spPr>
            <a:xfrm rot="-5400000">
              <a:off x="1523178" y="6103317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5" name="AutoShape 25"/>
            <p:cNvSpPr/>
            <p:nvPr/>
          </p:nvSpPr>
          <p:spPr>
            <a:xfrm rot="-5400000">
              <a:off x="1523178" y="7623286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6" name="AutoShape 26"/>
            <p:cNvSpPr/>
            <p:nvPr/>
          </p:nvSpPr>
          <p:spPr>
            <a:xfrm rot="-5400000">
              <a:off x="0" y="762328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7" name="AutoShape 27"/>
            <p:cNvSpPr/>
            <p:nvPr/>
          </p:nvSpPr>
          <p:spPr>
            <a:xfrm rot="-5400000">
              <a:off x="1523178" y="9908054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8" name="AutoShape 28"/>
            <p:cNvSpPr/>
            <p:nvPr/>
          </p:nvSpPr>
          <p:spPr>
            <a:xfrm rot="-5400000">
              <a:off x="761589" y="12192822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9" name="AutoShape 29"/>
            <p:cNvSpPr/>
            <p:nvPr/>
          </p:nvSpPr>
          <p:spPr>
            <a:xfrm rot="-5400000">
              <a:off x="761589" y="12954411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0" name="AutoShape 30"/>
            <p:cNvSpPr/>
            <p:nvPr/>
          </p:nvSpPr>
          <p:spPr>
            <a:xfrm rot="-5400000">
              <a:off x="0" y="10669643"/>
              <a:ext cx="761589" cy="761589"/>
            </a:xfrm>
            <a:prstGeom prst="rect">
              <a:avLst/>
            </a:prstGeom>
            <a:solidFill>
              <a:srgbClr val="B88917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1" name="AutoShape 31"/>
            <p:cNvSpPr/>
            <p:nvPr/>
          </p:nvSpPr>
          <p:spPr>
            <a:xfrm rot="-5400000">
              <a:off x="761589" y="9146465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2" name="AutoShape 32"/>
            <p:cNvSpPr/>
            <p:nvPr/>
          </p:nvSpPr>
          <p:spPr>
            <a:xfrm rot="-5400000">
              <a:off x="380795" y="4960933"/>
              <a:ext cx="1523178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3" name="AutoShape 33"/>
            <p:cNvSpPr/>
            <p:nvPr/>
          </p:nvSpPr>
          <p:spPr>
            <a:xfrm rot="-5400000">
              <a:off x="1142384" y="11050438"/>
              <a:ext cx="1523178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28700" y="1209929"/>
            <a:ext cx="1336783" cy="845454"/>
            <a:chOff x="0" y="0"/>
            <a:chExt cx="1782378" cy="1127271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609600"/>
              <a:ext cx="1782378" cy="517671"/>
              <a:chOff x="0" y="0"/>
              <a:chExt cx="1967713" cy="5715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255270"/>
                <a:ext cx="19677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967713" h="69850">
                    <a:moveTo>
                      <a:pt x="167688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967713" y="69850"/>
                    </a:lnTo>
                    <a:lnTo>
                      <a:pt x="19677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NG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0" y="-28575"/>
              <a:ext cx="1782378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pc="-30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01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28700" y="3192613"/>
            <a:ext cx="1336783" cy="845454"/>
            <a:chOff x="0" y="0"/>
            <a:chExt cx="1782378" cy="1127271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609600"/>
              <a:ext cx="1782378" cy="517671"/>
              <a:chOff x="0" y="0"/>
              <a:chExt cx="1967713" cy="5715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255270"/>
                <a:ext cx="19677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967713" h="69850">
                    <a:moveTo>
                      <a:pt x="167688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967713" y="69850"/>
                    </a:lnTo>
                    <a:lnTo>
                      <a:pt x="19677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NG"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0" y="-28575"/>
              <a:ext cx="1782378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pc="-30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02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28700" y="5141790"/>
            <a:ext cx="1336783" cy="845454"/>
            <a:chOff x="0" y="0"/>
            <a:chExt cx="1782378" cy="1127271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609600"/>
              <a:ext cx="1782378" cy="517671"/>
              <a:chOff x="0" y="0"/>
              <a:chExt cx="1967713" cy="5715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255270"/>
                <a:ext cx="19677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967713" h="69850">
                    <a:moveTo>
                      <a:pt x="167688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967713" y="69850"/>
                    </a:lnTo>
                    <a:lnTo>
                      <a:pt x="19677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NG"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0" y="-28575"/>
              <a:ext cx="1782378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pc="-30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774411" cy="1275665"/>
            <a:chOff x="0" y="0"/>
            <a:chExt cx="17032548" cy="1700887"/>
          </a:xfrm>
        </p:grpSpPr>
        <p:sp>
          <p:nvSpPr>
            <p:cNvPr id="3" name="AutoShape 3"/>
            <p:cNvSpPr/>
            <p:nvPr/>
          </p:nvSpPr>
          <p:spPr>
            <a:xfrm>
              <a:off x="6244478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AutoShape 4"/>
            <p:cNvSpPr/>
            <p:nvPr/>
          </p:nvSpPr>
          <p:spPr>
            <a:xfrm>
              <a:off x="8516274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" name="AutoShape 5"/>
            <p:cNvSpPr/>
            <p:nvPr/>
          </p:nvSpPr>
          <p:spPr>
            <a:xfrm>
              <a:off x="7949312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654145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AutoShape 7"/>
            <p:cNvSpPr/>
            <p:nvPr/>
          </p:nvSpPr>
          <p:spPr>
            <a:xfrm>
              <a:off x="8512327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949312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AutoShape 9"/>
            <p:cNvSpPr/>
            <p:nvPr/>
          </p:nvSpPr>
          <p:spPr>
            <a:xfrm>
              <a:off x="6811440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0788070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221107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677516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66962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2838758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2271796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3976629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2834811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2271796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133924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5110554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3591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11921994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14193790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3626828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5331661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14189843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3626828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2488956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16465586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5898623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11355032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774411" y="0"/>
            <a:ext cx="12774411" cy="1275665"/>
            <a:chOff x="0" y="0"/>
            <a:chExt cx="17032548" cy="1700887"/>
          </a:xfrm>
        </p:grpSpPr>
        <p:sp>
          <p:nvSpPr>
            <p:cNvPr id="34" name="AutoShape 34"/>
            <p:cNvSpPr/>
            <p:nvPr/>
          </p:nvSpPr>
          <p:spPr>
            <a:xfrm>
              <a:off x="6244478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8516274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7949312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9654145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8512327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7949312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6811440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0788070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0221107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5677516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566962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2838758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2271796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7" name="AutoShape 47"/>
            <p:cNvSpPr/>
            <p:nvPr/>
          </p:nvSpPr>
          <p:spPr>
            <a:xfrm>
              <a:off x="3976629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8" name="AutoShape 48"/>
            <p:cNvSpPr/>
            <p:nvPr/>
          </p:nvSpPr>
          <p:spPr>
            <a:xfrm>
              <a:off x="2834811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9" name="AutoShape 49"/>
            <p:cNvSpPr/>
            <p:nvPr/>
          </p:nvSpPr>
          <p:spPr>
            <a:xfrm>
              <a:off x="2271796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0" name="AutoShape 50"/>
            <p:cNvSpPr/>
            <p:nvPr/>
          </p:nvSpPr>
          <p:spPr>
            <a:xfrm>
              <a:off x="1133924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1" name="AutoShape 51"/>
            <p:cNvSpPr/>
            <p:nvPr/>
          </p:nvSpPr>
          <p:spPr>
            <a:xfrm>
              <a:off x="5110554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2" name="AutoShape 52"/>
            <p:cNvSpPr/>
            <p:nvPr/>
          </p:nvSpPr>
          <p:spPr>
            <a:xfrm>
              <a:off x="4543591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3" name="AutoShape 53"/>
            <p:cNvSpPr/>
            <p:nvPr/>
          </p:nvSpPr>
          <p:spPr>
            <a:xfrm>
              <a:off x="0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4" name="AutoShape 54"/>
            <p:cNvSpPr/>
            <p:nvPr/>
          </p:nvSpPr>
          <p:spPr>
            <a:xfrm>
              <a:off x="11921994" y="1133924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5" name="AutoShape 55"/>
            <p:cNvSpPr/>
            <p:nvPr/>
          </p:nvSpPr>
          <p:spPr>
            <a:xfrm>
              <a:off x="14193790" y="1133924"/>
              <a:ext cx="1141818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6" name="AutoShape 56"/>
            <p:cNvSpPr/>
            <p:nvPr/>
          </p:nvSpPr>
          <p:spPr>
            <a:xfrm>
              <a:off x="13626828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7" name="AutoShape 57"/>
            <p:cNvSpPr/>
            <p:nvPr/>
          </p:nvSpPr>
          <p:spPr>
            <a:xfrm>
              <a:off x="15331661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8" name="AutoShape 58"/>
            <p:cNvSpPr/>
            <p:nvPr/>
          </p:nvSpPr>
          <p:spPr>
            <a:xfrm>
              <a:off x="14189843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9" name="AutoShape 59"/>
            <p:cNvSpPr/>
            <p:nvPr/>
          </p:nvSpPr>
          <p:spPr>
            <a:xfrm>
              <a:off x="13626828" y="1133924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0" name="AutoShape 60"/>
            <p:cNvSpPr/>
            <p:nvPr/>
          </p:nvSpPr>
          <p:spPr>
            <a:xfrm>
              <a:off x="12488956" y="0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1" name="AutoShape 61"/>
            <p:cNvSpPr/>
            <p:nvPr/>
          </p:nvSpPr>
          <p:spPr>
            <a:xfrm>
              <a:off x="16465586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2" name="AutoShape 62"/>
            <p:cNvSpPr/>
            <p:nvPr/>
          </p:nvSpPr>
          <p:spPr>
            <a:xfrm>
              <a:off x="15898623" y="566962"/>
              <a:ext cx="566962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3" name="AutoShape 63"/>
            <p:cNvSpPr/>
            <p:nvPr/>
          </p:nvSpPr>
          <p:spPr>
            <a:xfrm>
              <a:off x="11355032" y="566962"/>
              <a:ext cx="1133924" cy="56696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64" name="AutoShape 64"/>
          <p:cNvSpPr/>
          <p:nvPr/>
        </p:nvSpPr>
        <p:spPr>
          <a:xfrm>
            <a:off x="0" y="6184435"/>
            <a:ext cx="18288000" cy="410256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NG"/>
          </a:p>
        </p:txBody>
      </p:sp>
      <p:grpSp>
        <p:nvGrpSpPr>
          <p:cNvPr id="65" name="Group 65"/>
          <p:cNvGrpSpPr/>
          <p:nvPr/>
        </p:nvGrpSpPr>
        <p:grpSpPr>
          <a:xfrm>
            <a:off x="1339652" y="7037691"/>
            <a:ext cx="4096961" cy="2539120"/>
            <a:chOff x="0" y="0"/>
            <a:chExt cx="5462614" cy="3385493"/>
          </a:xfrm>
        </p:grpSpPr>
        <p:grpSp>
          <p:nvGrpSpPr>
            <p:cNvPr id="66" name="Group 66"/>
            <p:cNvGrpSpPr/>
            <p:nvPr/>
          </p:nvGrpSpPr>
          <p:grpSpPr>
            <a:xfrm>
              <a:off x="1958240" y="552888"/>
              <a:ext cx="1546135" cy="746672"/>
              <a:chOff x="0" y="0"/>
              <a:chExt cx="1183407" cy="5715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255270"/>
                <a:ext cx="118340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183407" h="69850">
                    <a:moveTo>
                      <a:pt x="89257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183407" y="69850"/>
                    </a:lnTo>
                    <a:lnTo>
                      <a:pt x="11834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NG"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0" y="-28575"/>
              <a:ext cx="5462614" cy="391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43"/>
                </a:lnSpc>
              </a:pPr>
              <a:r>
                <a:rPr lang="en-US" sz="1803" b="1" spc="-18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Preprocessing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1597968"/>
              <a:ext cx="5462614" cy="178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63"/>
                </a:lnSpc>
                <a:spcBef>
                  <a:spcPct val="0"/>
                </a:spcBef>
              </a:pPr>
              <a:r>
                <a:rPr lang="en-US" sz="1803" b="1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F</a:t>
              </a:r>
              <a:r>
                <a:rPr lang="en-US" sz="1803" b="1" u="none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rames resized to (224, 224)</a:t>
              </a:r>
            </a:p>
            <a:p>
              <a:pPr marL="0" lvl="0" indent="0" algn="ctr">
                <a:lnSpc>
                  <a:spcPts val="2163"/>
                </a:lnSpc>
                <a:spcBef>
                  <a:spcPct val="0"/>
                </a:spcBef>
              </a:pPr>
              <a:endParaRPr lang="en-US" sz="1803" b="1" u="none">
                <a:solidFill>
                  <a:srgbClr val="FFFFFF"/>
                </a:solidFill>
                <a:latin typeface="Roboto Mono Bold"/>
                <a:ea typeface="Roboto Mono Bold"/>
                <a:cs typeface="Roboto Mono Bold"/>
                <a:sym typeface="Roboto Mono Bold"/>
              </a:endParaRPr>
            </a:p>
            <a:p>
              <a:pPr marL="0" lvl="0" indent="0" algn="ctr">
                <a:lnSpc>
                  <a:spcPts val="2163"/>
                </a:lnSpc>
                <a:spcBef>
                  <a:spcPct val="0"/>
                </a:spcBef>
              </a:pPr>
              <a:r>
                <a:rPr lang="en-US" sz="1803" b="1" u="none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Normalized (e.g., mean: [0.485, 0.456, 0.406], std: [0.229, 0.224, 0.225].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387205" y="7037691"/>
            <a:ext cx="4896428" cy="2805820"/>
            <a:chOff x="0" y="0"/>
            <a:chExt cx="6528571" cy="3741093"/>
          </a:xfrm>
        </p:grpSpPr>
        <p:grpSp>
          <p:nvGrpSpPr>
            <p:cNvPr id="71" name="Group 71"/>
            <p:cNvGrpSpPr/>
            <p:nvPr/>
          </p:nvGrpSpPr>
          <p:grpSpPr>
            <a:xfrm>
              <a:off x="2491218" y="552888"/>
              <a:ext cx="1546135" cy="746672"/>
              <a:chOff x="0" y="0"/>
              <a:chExt cx="1183407" cy="5715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255270"/>
                <a:ext cx="118340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183407" h="69850">
                    <a:moveTo>
                      <a:pt x="89257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183407" y="69850"/>
                    </a:lnTo>
                    <a:lnTo>
                      <a:pt x="11834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NG"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0" y="-28575"/>
              <a:ext cx="6528571" cy="391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43"/>
                </a:lnSpc>
              </a:pPr>
              <a:r>
                <a:rPr lang="en-US" sz="1803" b="1" spc="-18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Splits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532978" y="1597968"/>
              <a:ext cx="5462614" cy="2143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63"/>
                </a:lnSpc>
                <a:spcBef>
                  <a:spcPct val="0"/>
                </a:spcBef>
              </a:pPr>
              <a:r>
                <a:rPr lang="en-US" sz="1803" b="1" u="none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Training: 700 images/class (3500 total).</a:t>
              </a:r>
            </a:p>
            <a:p>
              <a:pPr marL="0" lvl="0" indent="0" algn="ctr">
                <a:lnSpc>
                  <a:spcPts val="2163"/>
                </a:lnSpc>
                <a:spcBef>
                  <a:spcPct val="0"/>
                </a:spcBef>
              </a:pPr>
              <a:r>
                <a:rPr lang="en-US" sz="1803" b="1" u="none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Validation: 150 images/class (750 total)</a:t>
              </a:r>
            </a:p>
            <a:p>
              <a:pPr marL="0" lvl="0" indent="0" algn="ctr">
                <a:lnSpc>
                  <a:spcPts val="2163"/>
                </a:lnSpc>
                <a:spcBef>
                  <a:spcPct val="0"/>
                </a:spcBef>
              </a:pPr>
              <a:r>
                <a:rPr lang="en-US" sz="1803" b="1" u="none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Test: 150 images/class (750 total).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2502173" y="7016260"/>
            <a:ext cx="4514245" cy="2334315"/>
            <a:chOff x="0" y="-28575"/>
            <a:chExt cx="6018993" cy="3112420"/>
          </a:xfrm>
        </p:grpSpPr>
        <p:grpSp>
          <p:nvGrpSpPr>
            <p:cNvPr id="76" name="Group 76"/>
            <p:cNvGrpSpPr/>
            <p:nvPr/>
          </p:nvGrpSpPr>
          <p:grpSpPr>
            <a:xfrm>
              <a:off x="2236429" y="552888"/>
              <a:ext cx="1546135" cy="746672"/>
              <a:chOff x="0" y="0"/>
              <a:chExt cx="1183407" cy="5715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255270"/>
                <a:ext cx="118340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183407" h="69850">
                    <a:moveTo>
                      <a:pt x="89257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183407" y="69850"/>
                    </a:lnTo>
                    <a:lnTo>
                      <a:pt x="11834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NG"/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0" y="-28575"/>
              <a:ext cx="6018993" cy="391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43"/>
                </a:lnSpc>
              </a:pPr>
              <a:r>
                <a:rPr lang="en-US" sz="1803" b="1" spc="-18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Augmentation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278189" y="1597968"/>
              <a:ext cx="5462614" cy="1485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3"/>
                </a:lnSpc>
              </a:pPr>
              <a:r>
                <a:rPr lang="en-US" sz="1803" b="1" dirty="0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Used Color Jittering, resizing, and shifts. </a:t>
              </a:r>
            </a:p>
            <a:p>
              <a:pPr marL="0" lvl="0" indent="0" algn="ctr">
                <a:lnSpc>
                  <a:spcPts val="2163"/>
                </a:lnSpc>
                <a:spcBef>
                  <a:spcPct val="0"/>
                </a:spcBef>
              </a:pPr>
              <a:r>
                <a:rPr lang="en-US" sz="1803" b="1" dirty="0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Balanced Classes (</a:t>
              </a:r>
              <a:r>
                <a:rPr lang="en-US" sz="1803" b="1" dirty="0" err="1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eg.</a:t>
              </a:r>
              <a:r>
                <a:rPr lang="en-US" sz="1803" b="1" dirty="0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, Luke 445 → 700 training Images)</a:t>
              </a:r>
            </a:p>
          </p:txBody>
        </p:sp>
      </p:grpSp>
      <p:sp>
        <p:nvSpPr>
          <p:cNvPr id="80" name="Freeform 80"/>
          <p:cNvSpPr/>
          <p:nvPr/>
        </p:nvSpPr>
        <p:spPr>
          <a:xfrm>
            <a:off x="5393933" y="3412168"/>
            <a:ext cx="7500135" cy="3301249"/>
          </a:xfrm>
          <a:custGeom>
            <a:avLst/>
            <a:gdLst/>
            <a:ahLst/>
            <a:cxnLst/>
            <a:rect l="l" t="t" r="r" b="b"/>
            <a:pathLst>
              <a:path w="7500135" h="3301249">
                <a:moveTo>
                  <a:pt x="0" y="0"/>
                </a:moveTo>
                <a:lnTo>
                  <a:pt x="7500134" y="0"/>
                </a:lnTo>
                <a:lnTo>
                  <a:pt x="7500134" y="3301249"/>
                </a:lnTo>
                <a:lnTo>
                  <a:pt x="0" y="3301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54" b="-11554"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81" name="Group 81"/>
          <p:cNvGrpSpPr/>
          <p:nvPr/>
        </p:nvGrpSpPr>
        <p:grpSpPr>
          <a:xfrm>
            <a:off x="1028700" y="1275665"/>
            <a:ext cx="16230600" cy="1828583"/>
            <a:chOff x="0" y="0"/>
            <a:chExt cx="21640800" cy="2438110"/>
          </a:xfrm>
        </p:grpSpPr>
        <p:sp>
          <p:nvSpPr>
            <p:cNvPr id="82" name="TextBox 82"/>
            <p:cNvSpPr txBox="1"/>
            <p:nvPr/>
          </p:nvSpPr>
          <p:spPr>
            <a:xfrm>
              <a:off x="0" y="0"/>
              <a:ext cx="21640800" cy="140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399"/>
                </a:lnSpc>
              </a:pPr>
              <a:r>
                <a:rPr lang="en-US" sz="6999" b="1" spc="139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DATASET PREPARATION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1823861" y="2010642"/>
              <a:ext cx="1799307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4"/>
                </a:lnSpc>
              </a:pPr>
              <a:r>
                <a:rPr lang="en-US" sz="1803" b="1" dirty="0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2:30mins Videos Frames Extracted into JPEG Images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13345" y="0"/>
            <a:ext cx="6974655" cy="10287000"/>
            <a:chOff x="0" y="0"/>
            <a:chExt cx="6571245" cy="96920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71245" cy="9692007"/>
            </a:xfrm>
            <a:custGeom>
              <a:avLst/>
              <a:gdLst/>
              <a:ahLst/>
              <a:cxnLst/>
              <a:rect l="l" t="t" r="r" b="b"/>
              <a:pathLst>
                <a:path w="6571245" h="9692007">
                  <a:moveTo>
                    <a:pt x="6439820" y="0"/>
                  </a:moveTo>
                  <a:cubicBezTo>
                    <a:pt x="5214941" y="0"/>
                    <a:pt x="3984803" y="0"/>
                    <a:pt x="2759923" y="0"/>
                  </a:cubicBezTo>
                  <a:cubicBezTo>
                    <a:pt x="2759923" y="96920"/>
                    <a:pt x="2759923" y="290760"/>
                    <a:pt x="2759923" y="387680"/>
                  </a:cubicBezTo>
                  <a:lnTo>
                    <a:pt x="2628498" y="387680"/>
                  </a:lnTo>
                  <a:cubicBezTo>
                    <a:pt x="2628498" y="484600"/>
                    <a:pt x="2628498" y="678440"/>
                    <a:pt x="2628498" y="775361"/>
                  </a:cubicBezTo>
                  <a:lnTo>
                    <a:pt x="2497073" y="775361"/>
                  </a:lnTo>
                  <a:cubicBezTo>
                    <a:pt x="2497073" y="947878"/>
                    <a:pt x="2497073" y="1184363"/>
                    <a:pt x="2497073" y="1356881"/>
                  </a:cubicBezTo>
                  <a:lnTo>
                    <a:pt x="2365648" y="1356881"/>
                  </a:lnTo>
                  <a:cubicBezTo>
                    <a:pt x="2365648" y="1453801"/>
                    <a:pt x="2365648" y="1647641"/>
                    <a:pt x="2365648" y="1744561"/>
                  </a:cubicBezTo>
                  <a:lnTo>
                    <a:pt x="2234223" y="1744561"/>
                  </a:lnTo>
                  <a:cubicBezTo>
                    <a:pt x="2234223" y="1841481"/>
                    <a:pt x="2234223" y="2035321"/>
                    <a:pt x="2234223" y="2132241"/>
                  </a:cubicBezTo>
                  <a:lnTo>
                    <a:pt x="2102798" y="2132241"/>
                  </a:lnTo>
                  <a:cubicBezTo>
                    <a:pt x="2102798" y="2304759"/>
                    <a:pt x="2102798" y="2541244"/>
                    <a:pt x="2102798" y="2713762"/>
                  </a:cubicBezTo>
                  <a:lnTo>
                    <a:pt x="1971374" y="2713762"/>
                  </a:lnTo>
                  <a:cubicBezTo>
                    <a:pt x="1971374" y="2810682"/>
                    <a:pt x="1971374" y="3004522"/>
                    <a:pt x="1971374" y="3101442"/>
                  </a:cubicBezTo>
                  <a:lnTo>
                    <a:pt x="1839949" y="3101442"/>
                  </a:lnTo>
                  <a:cubicBezTo>
                    <a:pt x="1839949" y="3198362"/>
                    <a:pt x="1839949" y="3392202"/>
                    <a:pt x="1839949" y="3489122"/>
                  </a:cubicBezTo>
                  <a:lnTo>
                    <a:pt x="1708524" y="3489122"/>
                  </a:lnTo>
                  <a:cubicBezTo>
                    <a:pt x="1708524" y="3661640"/>
                    <a:pt x="1708524" y="3898125"/>
                    <a:pt x="1708524" y="4070643"/>
                  </a:cubicBezTo>
                  <a:lnTo>
                    <a:pt x="1577099" y="4070643"/>
                  </a:lnTo>
                  <a:cubicBezTo>
                    <a:pt x="1577099" y="4167563"/>
                    <a:pt x="1577099" y="4361403"/>
                    <a:pt x="1577099" y="4458323"/>
                  </a:cubicBezTo>
                  <a:lnTo>
                    <a:pt x="1445674" y="4458323"/>
                  </a:lnTo>
                  <a:cubicBezTo>
                    <a:pt x="1445674" y="4630841"/>
                    <a:pt x="1445674" y="4867326"/>
                    <a:pt x="1445674" y="5039844"/>
                  </a:cubicBezTo>
                  <a:lnTo>
                    <a:pt x="1314249" y="5039844"/>
                  </a:lnTo>
                  <a:cubicBezTo>
                    <a:pt x="1314249" y="5136764"/>
                    <a:pt x="1314249" y="5330604"/>
                    <a:pt x="1314249" y="5427524"/>
                  </a:cubicBezTo>
                  <a:lnTo>
                    <a:pt x="1182824" y="5427524"/>
                  </a:lnTo>
                  <a:cubicBezTo>
                    <a:pt x="1182824" y="5600041"/>
                    <a:pt x="1182824" y="5836526"/>
                    <a:pt x="1182824" y="6009044"/>
                  </a:cubicBezTo>
                  <a:lnTo>
                    <a:pt x="1051399" y="6009044"/>
                  </a:lnTo>
                  <a:cubicBezTo>
                    <a:pt x="1051399" y="6105964"/>
                    <a:pt x="1051399" y="6299804"/>
                    <a:pt x="1051399" y="6396724"/>
                  </a:cubicBezTo>
                  <a:lnTo>
                    <a:pt x="919974" y="6396724"/>
                  </a:lnTo>
                  <a:cubicBezTo>
                    <a:pt x="919974" y="6493644"/>
                    <a:pt x="919974" y="6687485"/>
                    <a:pt x="919974" y="6784404"/>
                  </a:cubicBezTo>
                  <a:lnTo>
                    <a:pt x="788549" y="6784404"/>
                  </a:lnTo>
                  <a:cubicBezTo>
                    <a:pt x="788549" y="6956922"/>
                    <a:pt x="788549" y="7193407"/>
                    <a:pt x="788549" y="7365925"/>
                  </a:cubicBezTo>
                  <a:lnTo>
                    <a:pt x="657125" y="7365925"/>
                  </a:lnTo>
                  <a:cubicBezTo>
                    <a:pt x="657125" y="7462845"/>
                    <a:pt x="657125" y="7656685"/>
                    <a:pt x="657125" y="7753605"/>
                  </a:cubicBezTo>
                  <a:lnTo>
                    <a:pt x="525700" y="7753605"/>
                  </a:lnTo>
                  <a:cubicBezTo>
                    <a:pt x="525700" y="7850525"/>
                    <a:pt x="525700" y="8044366"/>
                    <a:pt x="525700" y="8141285"/>
                  </a:cubicBezTo>
                  <a:lnTo>
                    <a:pt x="394275" y="8141285"/>
                  </a:lnTo>
                  <a:cubicBezTo>
                    <a:pt x="394275" y="8313803"/>
                    <a:pt x="394275" y="8550288"/>
                    <a:pt x="394275" y="8722806"/>
                  </a:cubicBezTo>
                  <a:lnTo>
                    <a:pt x="262850" y="8722806"/>
                  </a:lnTo>
                  <a:cubicBezTo>
                    <a:pt x="262850" y="8819726"/>
                    <a:pt x="262850" y="9013566"/>
                    <a:pt x="262850" y="9110486"/>
                  </a:cubicBezTo>
                  <a:lnTo>
                    <a:pt x="131425" y="9110486"/>
                  </a:lnTo>
                  <a:cubicBezTo>
                    <a:pt x="131425" y="9207406"/>
                    <a:pt x="131425" y="9401246"/>
                    <a:pt x="131425" y="9498166"/>
                  </a:cubicBezTo>
                  <a:lnTo>
                    <a:pt x="0" y="9498166"/>
                  </a:lnTo>
                  <a:lnTo>
                    <a:pt x="0" y="9692007"/>
                  </a:lnTo>
                  <a:cubicBezTo>
                    <a:pt x="1356305" y="9692007"/>
                    <a:pt x="2717867" y="9692007"/>
                    <a:pt x="4074172" y="9692007"/>
                  </a:cubicBezTo>
                  <a:lnTo>
                    <a:pt x="4074172" y="9498166"/>
                  </a:lnTo>
                  <a:lnTo>
                    <a:pt x="4205597" y="9498166"/>
                  </a:lnTo>
                  <a:cubicBezTo>
                    <a:pt x="4205597" y="9401246"/>
                    <a:pt x="4205597" y="9207406"/>
                    <a:pt x="4205597" y="9110486"/>
                  </a:cubicBezTo>
                  <a:lnTo>
                    <a:pt x="4337022" y="9110486"/>
                  </a:lnTo>
                  <a:cubicBezTo>
                    <a:pt x="4337022" y="8937968"/>
                    <a:pt x="4337022" y="8701484"/>
                    <a:pt x="4337022" y="8528965"/>
                  </a:cubicBezTo>
                  <a:lnTo>
                    <a:pt x="4468447" y="8528965"/>
                  </a:lnTo>
                  <a:cubicBezTo>
                    <a:pt x="4468447" y="8432046"/>
                    <a:pt x="4468447" y="8238206"/>
                    <a:pt x="4468447" y="8141285"/>
                  </a:cubicBezTo>
                  <a:lnTo>
                    <a:pt x="4599872" y="8141285"/>
                  </a:lnTo>
                  <a:cubicBezTo>
                    <a:pt x="4599872" y="7968768"/>
                    <a:pt x="4599872" y="7732282"/>
                    <a:pt x="4599872" y="7559765"/>
                  </a:cubicBezTo>
                  <a:lnTo>
                    <a:pt x="4731296" y="7559765"/>
                  </a:lnTo>
                  <a:cubicBezTo>
                    <a:pt x="4731296" y="7462845"/>
                    <a:pt x="4731296" y="7269005"/>
                    <a:pt x="4731296" y="7172085"/>
                  </a:cubicBezTo>
                  <a:lnTo>
                    <a:pt x="4862721" y="7172085"/>
                  </a:lnTo>
                  <a:cubicBezTo>
                    <a:pt x="4862721" y="6999567"/>
                    <a:pt x="4862721" y="6763082"/>
                    <a:pt x="4862721" y="6590564"/>
                  </a:cubicBezTo>
                  <a:lnTo>
                    <a:pt x="4994146" y="6590564"/>
                  </a:lnTo>
                  <a:cubicBezTo>
                    <a:pt x="4994146" y="6493644"/>
                    <a:pt x="4994146" y="6299804"/>
                    <a:pt x="4994146" y="6202884"/>
                  </a:cubicBezTo>
                  <a:lnTo>
                    <a:pt x="5125571" y="6202884"/>
                  </a:lnTo>
                  <a:cubicBezTo>
                    <a:pt x="5125571" y="6030366"/>
                    <a:pt x="5125571" y="5793881"/>
                    <a:pt x="5125571" y="5621364"/>
                  </a:cubicBezTo>
                  <a:lnTo>
                    <a:pt x="5256996" y="5621364"/>
                  </a:lnTo>
                  <a:cubicBezTo>
                    <a:pt x="5256996" y="5448846"/>
                    <a:pt x="5256996" y="5212361"/>
                    <a:pt x="5256996" y="5039844"/>
                  </a:cubicBezTo>
                  <a:lnTo>
                    <a:pt x="5388421" y="5039844"/>
                  </a:lnTo>
                  <a:cubicBezTo>
                    <a:pt x="5388421" y="4942923"/>
                    <a:pt x="5388421" y="4749083"/>
                    <a:pt x="5388421" y="4652163"/>
                  </a:cubicBezTo>
                  <a:lnTo>
                    <a:pt x="5519846" y="4652163"/>
                  </a:lnTo>
                  <a:cubicBezTo>
                    <a:pt x="5519846" y="4479646"/>
                    <a:pt x="5519846" y="4243160"/>
                    <a:pt x="5519846" y="4070643"/>
                  </a:cubicBezTo>
                  <a:lnTo>
                    <a:pt x="5651271" y="4070643"/>
                  </a:lnTo>
                  <a:cubicBezTo>
                    <a:pt x="5651271" y="3973723"/>
                    <a:pt x="5651271" y="3779882"/>
                    <a:pt x="5651271" y="3682962"/>
                  </a:cubicBezTo>
                  <a:lnTo>
                    <a:pt x="5782696" y="3682962"/>
                  </a:lnTo>
                  <a:cubicBezTo>
                    <a:pt x="5782696" y="3510445"/>
                    <a:pt x="5782696" y="3273960"/>
                    <a:pt x="5782696" y="3101442"/>
                  </a:cubicBezTo>
                  <a:lnTo>
                    <a:pt x="5914121" y="3101442"/>
                  </a:lnTo>
                  <a:cubicBezTo>
                    <a:pt x="5914121" y="2928925"/>
                    <a:pt x="5914121" y="2692439"/>
                    <a:pt x="5914121" y="2519922"/>
                  </a:cubicBezTo>
                  <a:lnTo>
                    <a:pt x="6045546" y="2519922"/>
                  </a:lnTo>
                  <a:cubicBezTo>
                    <a:pt x="6045546" y="2347404"/>
                    <a:pt x="6045546" y="2110919"/>
                    <a:pt x="6045546" y="1938401"/>
                  </a:cubicBezTo>
                  <a:lnTo>
                    <a:pt x="6176971" y="1938401"/>
                  </a:lnTo>
                  <a:cubicBezTo>
                    <a:pt x="6176971" y="1841481"/>
                    <a:pt x="6176971" y="1647641"/>
                    <a:pt x="6176971" y="1550721"/>
                  </a:cubicBezTo>
                  <a:lnTo>
                    <a:pt x="6308396" y="1550721"/>
                  </a:lnTo>
                  <a:cubicBezTo>
                    <a:pt x="6308396" y="1378203"/>
                    <a:pt x="6308396" y="1141718"/>
                    <a:pt x="6308396" y="969201"/>
                  </a:cubicBezTo>
                  <a:lnTo>
                    <a:pt x="6439820" y="969201"/>
                  </a:lnTo>
                  <a:cubicBezTo>
                    <a:pt x="6439820" y="872281"/>
                    <a:pt x="6439820" y="678440"/>
                    <a:pt x="6439820" y="581520"/>
                  </a:cubicBezTo>
                  <a:lnTo>
                    <a:pt x="6571245" y="581520"/>
                  </a:lnTo>
                  <a:cubicBezTo>
                    <a:pt x="6571245" y="409003"/>
                    <a:pt x="6571245" y="172518"/>
                    <a:pt x="6571245" y="0"/>
                  </a:cubicBezTo>
                  <a:lnTo>
                    <a:pt x="6439820" y="0"/>
                  </a:lnTo>
                  <a:close/>
                </a:path>
              </a:pathLst>
            </a:custGeom>
            <a:blipFill>
              <a:blip r:embed="rId2"/>
              <a:stretch>
                <a:fillRect l="-23745" r="-23745"/>
              </a:stretch>
            </a:blip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769870"/>
            <a:ext cx="11332395" cy="2263328"/>
            <a:chOff x="0" y="0"/>
            <a:chExt cx="15109860" cy="3017770"/>
          </a:xfrm>
        </p:grpSpPr>
        <p:sp>
          <p:nvSpPr>
            <p:cNvPr id="5" name="AutoShape 5"/>
            <p:cNvSpPr/>
            <p:nvPr/>
          </p:nvSpPr>
          <p:spPr>
            <a:xfrm>
              <a:off x="11079164" y="2011847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410393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4103937" y="2011847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208508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0073240" y="1005923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005923" y="2011847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5036620" y="2011847"/>
              <a:ext cx="2025852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03069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7055470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5029617" y="1005923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4030697" y="2011847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201184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9067317" y="1005923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8061393" y="1005923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1005923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1313345" y="0"/>
            <a:ext cx="1493457" cy="1493457"/>
          </a:xfrm>
          <a:custGeom>
            <a:avLst/>
            <a:gdLst/>
            <a:ahLst/>
            <a:cxnLst/>
            <a:rect l="l" t="t" r="r" b="b"/>
            <a:pathLst>
              <a:path w="1493457" h="1493457">
                <a:moveTo>
                  <a:pt x="0" y="0"/>
                </a:moveTo>
                <a:lnTo>
                  <a:pt x="1493457" y="0"/>
                </a:lnTo>
                <a:lnTo>
                  <a:pt x="1493457" y="1493457"/>
                </a:lnTo>
                <a:lnTo>
                  <a:pt x="0" y="14934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1" name="Freeform 21"/>
          <p:cNvSpPr/>
          <p:nvPr/>
        </p:nvSpPr>
        <p:spPr>
          <a:xfrm>
            <a:off x="16794543" y="8793543"/>
            <a:ext cx="1493457" cy="1493457"/>
          </a:xfrm>
          <a:custGeom>
            <a:avLst/>
            <a:gdLst/>
            <a:ahLst/>
            <a:cxnLst/>
            <a:rect l="l" t="t" r="r" b="b"/>
            <a:pathLst>
              <a:path w="1493457" h="1493457">
                <a:moveTo>
                  <a:pt x="0" y="0"/>
                </a:moveTo>
                <a:lnTo>
                  <a:pt x="1493457" y="0"/>
                </a:lnTo>
                <a:lnTo>
                  <a:pt x="1493457" y="1493457"/>
                </a:lnTo>
                <a:lnTo>
                  <a:pt x="0" y="14934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2" name="TextBox 22"/>
          <p:cNvSpPr txBox="1"/>
          <p:nvPr/>
        </p:nvSpPr>
        <p:spPr>
          <a:xfrm>
            <a:off x="828131" y="1692951"/>
            <a:ext cx="10303695" cy="189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78"/>
              </a:lnSpc>
            </a:pPr>
            <a:r>
              <a:rPr lang="en-US" sz="6232" b="1" spc="124">
                <a:solidFill>
                  <a:srgbClr val="FFFFFF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Model Architectures</a:t>
            </a:r>
          </a:p>
          <a:p>
            <a:pPr marL="0" lvl="0" indent="0" algn="l">
              <a:lnSpc>
                <a:spcPts val="7478"/>
              </a:lnSpc>
            </a:pPr>
            <a:endParaRPr lang="en-US" sz="6232" b="1" spc="124">
              <a:solidFill>
                <a:srgbClr val="FFFFFF"/>
              </a:solidFill>
              <a:latin typeface="Roboto Mono Bold"/>
              <a:ea typeface="Roboto Mono Bold"/>
              <a:cs typeface="Roboto Mono Bold"/>
              <a:sym typeface="Roboto Mon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28131" y="2857251"/>
            <a:ext cx="10303695" cy="2026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Friendnet(Custom CNN)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3 Conv2d layers (3→64, 64→128, 128→256), BatchNorm, ReLU, MaxPooling, Dropout (p=0.5)</a:t>
            </a:r>
          </a:p>
          <a:p>
            <a:pPr marL="0" lvl="0" indent="0" algn="l">
              <a:lnSpc>
                <a:spcPts val="2519"/>
              </a:lnSpc>
            </a:pPr>
            <a:r>
              <a:rPr lang="en-US" sz="17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Fully connected layers: 200704 → 512 → 5 classes.</a:t>
            </a:r>
          </a:p>
          <a:p>
            <a:pPr marL="0" lvl="0" indent="0" algn="l">
              <a:lnSpc>
                <a:spcPts val="2519"/>
              </a:lnSpc>
            </a:pPr>
            <a:endParaRPr lang="en-US" sz="1799" b="1">
              <a:solidFill>
                <a:srgbClr val="FFFFFF"/>
              </a:solidFill>
              <a:latin typeface="Lekton Bold"/>
              <a:ea typeface="Lekton Bold"/>
              <a:cs typeface="Lekton Bold"/>
              <a:sym typeface="Lekton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28131" y="6998073"/>
            <a:ext cx="10303695" cy="156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31"/>
              </a:lnSpc>
              <a:spcBef>
                <a:spcPct val="0"/>
              </a:spcBef>
            </a:pPr>
            <a:r>
              <a:rPr lang="en-US" sz="387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CLIP</a:t>
            </a:r>
          </a:p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2479" b="1" u="none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Open AI’s CLIP with a linear classifier for 5 classes.</a:t>
            </a:r>
          </a:p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2479" b="1" u="none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Multimodal pre-training for robust feature extraction.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8131" y="4946907"/>
            <a:ext cx="10303695" cy="1493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31"/>
              </a:lnSpc>
              <a:spcBef>
                <a:spcPct val="0"/>
              </a:spcBef>
            </a:pPr>
            <a:r>
              <a:rPr lang="en-US" sz="387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ResNet50</a:t>
            </a:r>
          </a:p>
          <a:p>
            <a:pPr marL="0" lvl="0" indent="0" algn="l">
              <a:lnSpc>
                <a:spcPts val="3191"/>
              </a:lnSpc>
              <a:spcBef>
                <a:spcPct val="0"/>
              </a:spcBef>
            </a:pPr>
            <a:r>
              <a:rPr lang="en-US" sz="2279" b="1" u="none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Pre-trained on ImageNet, final layer modified (1000 → 5 classes).</a:t>
            </a:r>
          </a:p>
          <a:p>
            <a:pPr marL="0" lvl="0" indent="0" algn="l">
              <a:lnSpc>
                <a:spcPts val="3191"/>
              </a:lnSpc>
              <a:spcBef>
                <a:spcPct val="0"/>
              </a:spcBef>
            </a:pPr>
            <a:r>
              <a:rPr lang="en-US" sz="2279" b="1" u="none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Bottleneck blocks with Conv2d, BatchNorm, ReLU.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69870"/>
            <a:ext cx="11332395" cy="2263328"/>
            <a:chOff x="0" y="0"/>
            <a:chExt cx="15109860" cy="3017770"/>
          </a:xfrm>
        </p:grpSpPr>
        <p:sp>
          <p:nvSpPr>
            <p:cNvPr id="3" name="AutoShape 3"/>
            <p:cNvSpPr/>
            <p:nvPr/>
          </p:nvSpPr>
          <p:spPr>
            <a:xfrm>
              <a:off x="11079164" y="2011847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AutoShape 4"/>
            <p:cNvSpPr/>
            <p:nvPr/>
          </p:nvSpPr>
          <p:spPr>
            <a:xfrm>
              <a:off x="1410393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4103937" y="2011847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08508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0073240" y="1005923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005923" y="2011847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AutoShape 9"/>
            <p:cNvSpPr/>
            <p:nvPr/>
          </p:nvSpPr>
          <p:spPr>
            <a:xfrm>
              <a:off x="5036620" y="2011847"/>
              <a:ext cx="2025852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403069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055470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029617" y="1005923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4030697" y="2011847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201184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9067317" y="1005923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8061393" y="1005923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005923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313345" y="0"/>
            <a:ext cx="1493457" cy="1493457"/>
          </a:xfrm>
          <a:custGeom>
            <a:avLst/>
            <a:gdLst/>
            <a:ahLst/>
            <a:cxnLst/>
            <a:rect l="l" t="t" r="r" b="b"/>
            <a:pathLst>
              <a:path w="1493457" h="1493457">
                <a:moveTo>
                  <a:pt x="0" y="0"/>
                </a:moveTo>
                <a:lnTo>
                  <a:pt x="1493457" y="0"/>
                </a:lnTo>
                <a:lnTo>
                  <a:pt x="1493457" y="1493457"/>
                </a:lnTo>
                <a:lnTo>
                  <a:pt x="0" y="1493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19" name="Freeform 19"/>
          <p:cNvSpPr/>
          <p:nvPr/>
        </p:nvSpPr>
        <p:spPr>
          <a:xfrm>
            <a:off x="16794543" y="8793543"/>
            <a:ext cx="1493457" cy="1493457"/>
          </a:xfrm>
          <a:custGeom>
            <a:avLst/>
            <a:gdLst/>
            <a:ahLst/>
            <a:cxnLst/>
            <a:rect l="l" t="t" r="r" b="b"/>
            <a:pathLst>
              <a:path w="1493457" h="1493457">
                <a:moveTo>
                  <a:pt x="0" y="0"/>
                </a:moveTo>
                <a:lnTo>
                  <a:pt x="1493457" y="0"/>
                </a:lnTo>
                <a:lnTo>
                  <a:pt x="1493457" y="1493457"/>
                </a:lnTo>
                <a:lnTo>
                  <a:pt x="0" y="1493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0" name="Freeform 20"/>
          <p:cNvSpPr/>
          <p:nvPr/>
        </p:nvSpPr>
        <p:spPr>
          <a:xfrm>
            <a:off x="12060074" y="1028700"/>
            <a:ext cx="5586487" cy="8379730"/>
          </a:xfrm>
          <a:custGeom>
            <a:avLst/>
            <a:gdLst/>
            <a:ahLst/>
            <a:cxnLst/>
            <a:rect l="l" t="t" r="r" b="b"/>
            <a:pathLst>
              <a:path w="5586487" h="8379730">
                <a:moveTo>
                  <a:pt x="0" y="0"/>
                </a:moveTo>
                <a:lnTo>
                  <a:pt x="5586486" y="0"/>
                </a:lnTo>
                <a:lnTo>
                  <a:pt x="5586486" y="8379730"/>
                </a:lnTo>
                <a:lnTo>
                  <a:pt x="0" y="8379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1" name="TextBox 21"/>
          <p:cNvSpPr txBox="1"/>
          <p:nvPr/>
        </p:nvSpPr>
        <p:spPr>
          <a:xfrm>
            <a:off x="828131" y="1692951"/>
            <a:ext cx="10303695" cy="189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78"/>
              </a:lnSpc>
            </a:pPr>
            <a:r>
              <a:rPr lang="en-US" sz="6232" b="1" spc="124">
                <a:solidFill>
                  <a:srgbClr val="FFFFFF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Training Process</a:t>
            </a:r>
          </a:p>
          <a:p>
            <a:pPr marL="0" lvl="0" indent="0" algn="l">
              <a:lnSpc>
                <a:spcPts val="7478"/>
              </a:lnSpc>
            </a:pPr>
            <a:endParaRPr lang="en-US" sz="6232" b="1" spc="124">
              <a:solidFill>
                <a:srgbClr val="FFFFFF"/>
              </a:solidFill>
              <a:latin typeface="Roboto Mono Bold"/>
              <a:ea typeface="Roboto Mono Bold"/>
              <a:cs typeface="Roboto Mono Bold"/>
              <a:sym typeface="Roboto Mon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28131" y="3018797"/>
            <a:ext cx="10303695" cy="623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Hyperparameters:</a:t>
            </a:r>
          </a:p>
          <a:p>
            <a:pPr algn="l">
              <a:lnSpc>
                <a:spcPts val="2939"/>
              </a:lnSpc>
            </a:pPr>
            <a:endParaRPr lang="en-US" sz="3799" b="1">
              <a:solidFill>
                <a:srgbClr val="FFFFFF"/>
              </a:solidFill>
              <a:latin typeface="Lekton Bold"/>
              <a:ea typeface="Lekton Bold"/>
              <a:cs typeface="Lekton Bold"/>
              <a:sym typeface="Lekton Bold"/>
            </a:endParaRP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Optimizer: SGD (lr=0.0001, momentum=0.9).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Loss: CrossEntropyLoss.</a:t>
            </a:r>
          </a:p>
          <a:p>
            <a:pPr algn="l">
              <a:lnSpc>
                <a:spcPts val="2939"/>
              </a:lnSpc>
            </a:pPr>
            <a:endParaRPr lang="en-US" sz="2799" b="1">
              <a:solidFill>
                <a:srgbClr val="FFFFFF"/>
              </a:solidFill>
              <a:latin typeface="Lekton Bold"/>
              <a:ea typeface="Lekton Bold"/>
              <a:cs typeface="Lekton Bold"/>
              <a:sym typeface="Lekton Bold"/>
            </a:endParaRPr>
          </a:p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Epochs: 30, with early stopping (patience: 10).</a:t>
            </a:r>
          </a:p>
          <a:p>
            <a:pPr algn="l">
              <a:lnSpc>
                <a:spcPts val="2939"/>
              </a:lnSpc>
            </a:pPr>
            <a:endParaRPr lang="en-US" sz="3099" b="1">
              <a:solidFill>
                <a:srgbClr val="FFFFFF"/>
              </a:solidFill>
              <a:latin typeface="Lekton Bold"/>
              <a:ea typeface="Lekton Bold"/>
              <a:cs typeface="Lekton Bold"/>
              <a:sym typeface="Lekton Bold"/>
            </a:endParaRPr>
          </a:p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Device: CUDA (GPU) or CPU.</a:t>
            </a:r>
          </a:p>
          <a:p>
            <a:pPr algn="l">
              <a:lnSpc>
                <a:spcPts val="3779"/>
              </a:lnSpc>
            </a:pPr>
            <a:endParaRPr lang="en-US" sz="3799" b="1">
              <a:solidFill>
                <a:srgbClr val="FFFFFF"/>
              </a:solidFill>
              <a:latin typeface="Lekton Bold"/>
              <a:ea typeface="Lekton Bold"/>
              <a:cs typeface="Lekton Bold"/>
              <a:sym typeface="Lekton Bold"/>
            </a:endParaRPr>
          </a:p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Process: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Training loop with batch size 30.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Validation after each epoch to track loss/accuracy.</a:t>
            </a:r>
          </a:p>
          <a:p>
            <a:pPr marL="0" lvl="0" indent="0" algn="l">
              <a:lnSpc>
                <a:spcPts val="419"/>
              </a:lnSpc>
            </a:pPr>
            <a:r>
              <a:rPr lang="en-US" sz="299" b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Best model saved based on lowest validation loss.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42463" y="0"/>
            <a:ext cx="6745537" cy="102870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NG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4353406" y="6352406"/>
            <a:ext cx="1123650" cy="6745537"/>
            <a:chOff x="0" y="0"/>
            <a:chExt cx="1498200" cy="8994050"/>
          </a:xfrm>
        </p:grpSpPr>
        <p:sp>
          <p:nvSpPr>
            <p:cNvPr id="4" name="AutoShape 4"/>
            <p:cNvSpPr/>
            <p:nvPr/>
          </p:nvSpPr>
          <p:spPr>
            <a:xfrm rot="-5400000">
              <a:off x="0" y="0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749100" y="2753653"/>
              <a:ext cx="9988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749100" y="1248500"/>
              <a:ext cx="9988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0" y="1498200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499400" y="998800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AutoShape 9"/>
            <p:cNvSpPr/>
            <p:nvPr/>
          </p:nvSpPr>
          <p:spPr>
            <a:xfrm rot="-5400000">
              <a:off x="998800" y="499400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499400" y="5498249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0" y="2503953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998800" y="4002154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998800" y="4998849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0" y="4998849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998800" y="6497049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499400" y="7995250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AutoShape 17"/>
            <p:cNvSpPr/>
            <p:nvPr/>
          </p:nvSpPr>
          <p:spPr>
            <a:xfrm rot="-5400000">
              <a:off x="499400" y="8494650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8" name="AutoShape 18"/>
            <p:cNvSpPr/>
            <p:nvPr/>
          </p:nvSpPr>
          <p:spPr>
            <a:xfrm rot="-5400000">
              <a:off x="0" y="6996449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AutoShape 19"/>
            <p:cNvSpPr/>
            <p:nvPr/>
          </p:nvSpPr>
          <p:spPr>
            <a:xfrm rot="-5400000">
              <a:off x="499400" y="5997649"/>
              <a:ext cx="4994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0" name="AutoShape 20"/>
            <p:cNvSpPr/>
            <p:nvPr/>
          </p:nvSpPr>
          <p:spPr>
            <a:xfrm rot="-5400000">
              <a:off x="249700" y="3253053"/>
              <a:ext cx="9988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1" name="AutoShape 21"/>
            <p:cNvSpPr/>
            <p:nvPr/>
          </p:nvSpPr>
          <p:spPr>
            <a:xfrm rot="-5400000">
              <a:off x="749100" y="7246150"/>
              <a:ext cx="998800" cy="49940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28" y="-19954"/>
            <a:ext cx="11430738" cy="10326609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2557290" y="1028700"/>
            <a:ext cx="4715883" cy="5776396"/>
            <a:chOff x="0" y="0"/>
            <a:chExt cx="6287844" cy="7701861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9525"/>
              <a:ext cx="6287844" cy="2092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150"/>
                </a:lnSpc>
              </a:pPr>
              <a:r>
                <a:rPr lang="en-US" sz="5125" b="1" dirty="0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Model Performance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699031"/>
              <a:ext cx="6277902" cy="5002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7"/>
                </a:lnSpc>
              </a:pPr>
              <a:r>
                <a:rPr lang="en-US" sz="1831" spc="-18" dirty="0" err="1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FriendNet</a:t>
              </a:r>
              <a:r>
                <a:rPr lang="en-US" sz="1831" spc="-18" dirty="0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 had 96.67% validation and ~95.73% test accuracy.</a:t>
              </a:r>
            </a:p>
            <a:p>
              <a:pPr algn="l">
                <a:lnSpc>
                  <a:spcPts val="2747"/>
                </a:lnSpc>
              </a:pPr>
              <a:endParaRPr lang="en-US" sz="1831" spc="-18" dirty="0">
                <a:solidFill>
                  <a:srgbClr val="FFFFFF"/>
                </a:solidFill>
                <a:latin typeface="Lekton"/>
                <a:ea typeface="Lekton"/>
                <a:cs typeface="Lekton"/>
                <a:sym typeface="Lekton"/>
              </a:endParaRPr>
            </a:p>
            <a:p>
              <a:pPr algn="l">
                <a:lnSpc>
                  <a:spcPts val="2747"/>
                </a:lnSpc>
              </a:pPr>
              <a:r>
                <a:rPr lang="en-US" sz="1831" spc="-18" dirty="0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ResNet50 achieved 100% accuracy and perfect precision, recall, and F1.</a:t>
              </a:r>
            </a:p>
            <a:p>
              <a:pPr algn="l">
                <a:lnSpc>
                  <a:spcPts val="2747"/>
                </a:lnSpc>
              </a:pPr>
              <a:endParaRPr lang="en-US" sz="1831" spc="-18" dirty="0">
                <a:solidFill>
                  <a:srgbClr val="FFFFFF"/>
                </a:solidFill>
                <a:latin typeface="Lekton"/>
                <a:ea typeface="Lekton"/>
                <a:cs typeface="Lekton"/>
                <a:sym typeface="Lekton"/>
              </a:endParaRPr>
            </a:p>
            <a:p>
              <a:pPr algn="l">
                <a:lnSpc>
                  <a:spcPts val="2747"/>
                </a:lnSpc>
              </a:pPr>
              <a:r>
                <a:rPr lang="en-US" sz="1831" spc="-18" dirty="0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CLIP scored 100% validation and 99.87% test accuracy with near-perfect metrics.</a:t>
              </a:r>
            </a:p>
            <a:p>
              <a:pPr algn="l">
                <a:lnSpc>
                  <a:spcPts val="2747"/>
                </a:lnSpc>
              </a:pPr>
              <a:endParaRPr lang="en-US" sz="1831" spc="-18" dirty="0">
                <a:solidFill>
                  <a:srgbClr val="FFFFFF"/>
                </a:solidFill>
                <a:latin typeface="Lekton"/>
                <a:ea typeface="Lekton"/>
                <a:cs typeface="Lekton"/>
                <a:sym typeface="Lekton"/>
              </a:endParaRPr>
            </a:p>
            <a:p>
              <a:pPr marL="0" lvl="0" indent="0" algn="l">
                <a:lnSpc>
                  <a:spcPts val="2747"/>
                </a:lnSpc>
              </a:pPr>
              <a:r>
                <a:rPr lang="en-US" sz="1831" spc="-18" dirty="0">
                  <a:solidFill>
                    <a:srgbClr val="FFFFFF"/>
                  </a:solidFill>
                  <a:latin typeface="Lekton"/>
                  <a:ea typeface="Lekton"/>
                  <a:cs typeface="Lekton"/>
                  <a:sym typeface="Lekton"/>
                </a:rPr>
                <a:t>Bar chart shows all, with ResNet50 and CLIP leading.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5485" y="-84574"/>
            <a:ext cx="3652515" cy="10391775"/>
            <a:chOff x="0" y="0"/>
            <a:chExt cx="961979" cy="2736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1979" cy="2736928"/>
            </a:xfrm>
            <a:custGeom>
              <a:avLst/>
              <a:gdLst/>
              <a:ahLst/>
              <a:cxnLst/>
              <a:rect l="l" t="t" r="r" b="b"/>
              <a:pathLst>
                <a:path w="961979" h="2736928">
                  <a:moveTo>
                    <a:pt x="0" y="0"/>
                  </a:moveTo>
                  <a:lnTo>
                    <a:pt x="961979" y="0"/>
                  </a:lnTo>
                  <a:lnTo>
                    <a:pt x="961979" y="2736928"/>
                  </a:lnTo>
                  <a:lnTo>
                    <a:pt x="0" y="27369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961979" cy="2765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230871" y="8230871"/>
            <a:ext cx="18288000" cy="1826257"/>
            <a:chOff x="0" y="0"/>
            <a:chExt cx="24384000" cy="2435010"/>
          </a:xfrm>
        </p:grpSpPr>
        <p:sp>
          <p:nvSpPr>
            <p:cNvPr id="6" name="AutoShape 6"/>
            <p:cNvSpPr/>
            <p:nvPr/>
          </p:nvSpPr>
          <p:spPr>
            <a:xfrm>
              <a:off x="8939670" y="162334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2192000" y="1623340"/>
              <a:ext cx="1634641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138033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382099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218635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1380330" y="162334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975134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544433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463266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8128000" y="81167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811670" y="162334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064000" y="1623340"/>
              <a:ext cx="1634641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325233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569299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405835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3252330" y="162334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162334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31633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50466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0" y="81167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7067670" y="162334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20320000" y="1623340"/>
              <a:ext cx="1634641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950833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2194899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2031435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9508330" y="162334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1787934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2357233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2276066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16256000" y="81167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6404614" y="304608"/>
            <a:ext cx="18288000" cy="1826257"/>
            <a:chOff x="0" y="0"/>
            <a:chExt cx="24384000" cy="2435010"/>
          </a:xfrm>
        </p:grpSpPr>
        <p:sp>
          <p:nvSpPr>
            <p:cNvPr id="37" name="AutoShape 37"/>
            <p:cNvSpPr/>
            <p:nvPr/>
          </p:nvSpPr>
          <p:spPr>
            <a:xfrm>
              <a:off x="8939670" y="162334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12192000" y="1623340"/>
              <a:ext cx="1634641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1138033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1382099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218635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1380330" y="162334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975134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544433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1463266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8128000" y="81167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7" name="AutoShape 47"/>
            <p:cNvSpPr/>
            <p:nvPr/>
          </p:nvSpPr>
          <p:spPr>
            <a:xfrm>
              <a:off x="811670" y="162334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8" name="AutoShape 48"/>
            <p:cNvSpPr/>
            <p:nvPr/>
          </p:nvSpPr>
          <p:spPr>
            <a:xfrm>
              <a:off x="4064000" y="1623340"/>
              <a:ext cx="1634641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9" name="AutoShape 49"/>
            <p:cNvSpPr/>
            <p:nvPr/>
          </p:nvSpPr>
          <p:spPr>
            <a:xfrm>
              <a:off x="325233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0" name="AutoShape 50"/>
            <p:cNvSpPr/>
            <p:nvPr/>
          </p:nvSpPr>
          <p:spPr>
            <a:xfrm>
              <a:off x="569299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1" name="AutoShape 51"/>
            <p:cNvSpPr/>
            <p:nvPr/>
          </p:nvSpPr>
          <p:spPr>
            <a:xfrm>
              <a:off x="405835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2" name="AutoShape 52"/>
            <p:cNvSpPr/>
            <p:nvPr/>
          </p:nvSpPr>
          <p:spPr>
            <a:xfrm>
              <a:off x="3252330" y="162334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3" name="AutoShape 53"/>
            <p:cNvSpPr/>
            <p:nvPr/>
          </p:nvSpPr>
          <p:spPr>
            <a:xfrm>
              <a:off x="162334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4" name="AutoShape 54"/>
            <p:cNvSpPr/>
            <p:nvPr/>
          </p:nvSpPr>
          <p:spPr>
            <a:xfrm>
              <a:off x="731633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5" name="AutoShape 55"/>
            <p:cNvSpPr/>
            <p:nvPr/>
          </p:nvSpPr>
          <p:spPr>
            <a:xfrm>
              <a:off x="650466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6" name="AutoShape 56"/>
            <p:cNvSpPr/>
            <p:nvPr/>
          </p:nvSpPr>
          <p:spPr>
            <a:xfrm>
              <a:off x="0" y="81167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7" name="AutoShape 57"/>
            <p:cNvSpPr/>
            <p:nvPr/>
          </p:nvSpPr>
          <p:spPr>
            <a:xfrm>
              <a:off x="17067670" y="162334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8" name="AutoShape 58"/>
            <p:cNvSpPr/>
            <p:nvPr/>
          </p:nvSpPr>
          <p:spPr>
            <a:xfrm>
              <a:off x="20320000" y="1623340"/>
              <a:ext cx="1634641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9" name="AutoShape 59"/>
            <p:cNvSpPr/>
            <p:nvPr/>
          </p:nvSpPr>
          <p:spPr>
            <a:xfrm>
              <a:off x="1950833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0" name="AutoShape 60"/>
            <p:cNvSpPr/>
            <p:nvPr/>
          </p:nvSpPr>
          <p:spPr>
            <a:xfrm>
              <a:off x="2194899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1" name="AutoShape 61"/>
            <p:cNvSpPr/>
            <p:nvPr/>
          </p:nvSpPr>
          <p:spPr>
            <a:xfrm>
              <a:off x="2031435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2" name="AutoShape 62"/>
            <p:cNvSpPr/>
            <p:nvPr/>
          </p:nvSpPr>
          <p:spPr>
            <a:xfrm>
              <a:off x="19508330" y="162334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3" name="AutoShape 63"/>
            <p:cNvSpPr/>
            <p:nvPr/>
          </p:nvSpPr>
          <p:spPr>
            <a:xfrm>
              <a:off x="17879340" y="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4" name="AutoShape 64"/>
            <p:cNvSpPr/>
            <p:nvPr/>
          </p:nvSpPr>
          <p:spPr>
            <a:xfrm>
              <a:off x="2357233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5" name="AutoShape 65"/>
            <p:cNvSpPr/>
            <p:nvPr/>
          </p:nvSpPr>
          <p:spPr>
            <a:xfrm>
              <a:off x="22760660" y="811670"/>
              <a:ext cx="81167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6" name="AutoShape 66"/>
            <p:cNvSpPr/>
            <p:nvPr/>
          </p:nvSpPr>
          <p:spPr>
            <a:xfrm>
              <a:off x="16256000" y="811670"/>
              <a:ext cx="1623340" cy="8116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67" name="Freeform 67"/>
          <p:cNvSpPr/>
          <p:nvPr/>
        </p:nvSpPr>
        <p:spPr>
          <a:xfrm>
            <a:off x="642973" y="3153046"/>
            <a:ext cx="3541090" cy="2792367"/>
          </a:xfrm>
          <a:custGeom>
            <a:avLst/>
            <a:gdLst/>
            <a:ahLst/>
            <a:cxnLst/>
            <a:rect l="l" t="t" r="r" b="b"/>
            <a:pathLst>
              <a:path w="3541090" h="2792367">
                <a:moveTo>
                  <a:pt x="0" y="0"/>
                </a:moveTo>
                <a:lnTo>
                  <a:pt x="3541090" y="0"/>
                </a:lnTo>
                <a:lnTo>
                  <a:pt x="3541090" y="2792368"/>
                </a:lnTo>
                <a:lnTo>
                  <a:pt x="0" y="2792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68" name="Freeform 68"/>
          <p:cNvSpPr/>
          <p:nvPr/>
        </p:nvSpPr>
        <p:spPr>
          <a:xfrm>
            <a:off x="667521" y="6692659"/>
            <a:ext cx="3516542" cy="2792367"/>
          </a:xfrm>
          <a:custGeom>
            <a:avLst/>
            <a:gdLst/>
            <a:ahLst/>
            <a:cxnLst/>
            <a:rect l="l" t="t" r="r" b="b"/>
            <a:pathLst>
              <a:path w="3516542" h="2792367">
                <a:moveTo>
                  <a:pt x="0" y="0"/>
                </a:moveTo>
                <a:lnTo>
                  <a:pt x="3516542" y="0"/>
                </a:lnTo>
                <a:lnTo>
                  <a:pt x="3516542" y="2792368"/>
                </a:lnTo>
                <a:lnTo>
                  <a:pt x="0" y="2792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69" name="Freeform 69"/>
          <p:cNvSpPr/>
          <p:nvPr/>
        </p:nvSpPr>
        <p:spPr>
          <a:xfrm>
            <a:off x="5105211" y="3122933"/>
            <a:ext cx="3529652" cy="2822481"/>
          </a:xfrm>
          <a:custGeom>
            <a:avLst/>
            <a:gdLst/>
            <a:ahLst/>
            <a:cxnLst/>
            <a:rect l="l" t="t" r="r" b="b"/>
            <a:pathLst>
              <a:path w="3529652" h="2822481">
                <a:moveTo>
                  <a:pt x="0" y="0"/>
                </a:moveTo>
                <a:lnTo>
                  <a:pt x="3529652" y="0"/>
                </a:lnTo>
                <a:lnTo>
                  <a:pt x="3529652" y="2822481"/>
                </a:lnTo>
                <a:lnTo>
                  <a:pt x="0" y="2822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70" name="Freeform 70"/>
          <p:cNvSpPr/>
          <p:nvPr/>
        </p:nvSpPr>
        <p:spPr>
          <a:xfrm>
            <a:off x="5105211" y="6692659"/>
            <a:ext cx="3516542" cy="2792367"/>
          </a:xfrm>
          <a:custGeom>
            <a:avLst/>
            <a:gdLst/>
            <a:ahLst/>
            <a:cxnLst/>
            <a:rect l="l" t="t" r="r" b="b"/>
            <a:pathLst>
              <a:path w="3516542" h="2792367">
                <a:moveTo>
                  <a:pt x="0" y="0"/>
                </a:moveTo>
                <a:lnTo>
                  <a:pt x="3516542" y="0"/>
                </a:lnTo>
                <a:lnTo>
                  <a:pt x="3516542" y="2792368"/>
                </a:lnTo>
                <a:lnTo>
                  <a:pt x="0" y="2792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71" name="Freeform 71"/>
          <p:cNvSpPr/>
          <p:nvPr/>
        </p:nvSpPr>
        <p:spPr>
          <a:xfrm>
            <a:off x="9851386" y="6692659"/>
            <a:ext cx="3554465" cy="2822481"/>
          </a:xfrm>
          <a:custGeom>
            <a:avLst/>
            <a:gdLst/>
            <a:ahLst/>
            <a:cxnLst/>
            <a:rect l="l" t="t" r="r" b="b"/>
            <a:pathLst>
              <a:path w="3554465" h="2822481">
                <a:moveTo>
                  <a:pt x="0" y="0"/>
                </a:moveTo>
                <a:lnTo>
                  <a:pt x="3554465" y="0"/>
                </a:lnTo>
                <a:lnTo>
                  <a:pt x="3554465" y="2822481"/>
                </a:lnTo>
                <a:lnTo>
                  <a:pt x="0" y="28224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72" name="Freeform 72"/>
          <p:cNvSpPr/>
          <p:nvPr/>
        </p:nvSpPr>
        <p:spPr>
          <a:xfrm>
            <a:off x="9857942" y="3122933"/>
            <a:ext cx="3554465" cy="2822481"/>
          </a:xfrm>
          <a:custGeom>
            <a:avLst/>
            <a:gdLst/>
            <a:ahLst/>
            <a:cxnLst/>
            <a:rect l="l" t="t" r="r" b="b"/>
            <a:pathLst>
              <a:path w="3554465" h="2822481">
                <a:moveTo>
                  <a:pt x="0" y="0"/>
                </a:moveTo>
                <a:lnTo>
                  <a:pt x="3554465" y="0"/>
                </a:lnTo>
                <a:lnTo>
                  <a:pt x="3554465" y="2822481"/>
                </a:lnTo>
                <a:lnTo>
                  <a:pt x="0" y="28224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73" name="TextBox 73"/>
          <p:cNvSpPr txBox="1"/>
          <p:nvPr/>
        </p:nvSpPr>
        <p:spPr>
          <a:xfrm>
            <a:off x="642973" y="795713"/>
            <a:ext cx="1203527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>
                <a:solidFill>
                  <a:srgbClr val="FFFFFF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Loss and Accuracy Curves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881665"/>
            <a:ext cx="18453450" cy="3435104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NG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7149219" y="29770"/>
            <a:ext cx="1713576" cy="10287000"/>
            <a:chOff x="0" y="0"/>
            <a:chExt cx="2284768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0" y="0"/>
              <a:ext cx="761589" cy="761589"/>
            </a:xfrm>
            <a:prstGeom prst="rect">
              <a:avLst/>
            </a:prstGeom>
            <a:solidFill>
              <a:srgbClr val="D5A336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1142384" y="4199344"/>
              <a:ext cx="1523178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1137082" y="1909275"/>
              <a:ext cx="1533782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0" y="2295371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761589" y="1523178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AutoShape 9"/>
            <p:cNvSpPr/>
            <p:nvPr/>
          </p:nvSpPr>
          <p:spPr>
            <a:xfrm rot="-5400000">
              <a:off x="1523178" y="761589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761589" y="8384876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0" y="3818550"/>
              <a:ext cx="761589" cy="761589"/>
            </a:xfrm>
            <a:prstGeom prst="rect">
              <a:avLst/>
            </a:prstGeom>
            <a:solidFill>
              <a:srgbClr val="D5A336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523178" y="6103317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523178" y="7623286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0" y="7623286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523178" y="9908054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761589" y="12192822"/>
              <a:ext cx="761589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AutoShape 17"/>
            <p:cNvSpPr/>
            <p:nvPr/>
          </p:nvSpPr>
          <p:spPr>
            <a:xfrm rot="-5400000">
              <a:off x="761589" y="12954411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8" name="AutoShape 18"/>
            <p:cNvSpPr/>
            <p:nvPr/>
          </p:nvSpPr>
          <p:spPr>
            <a:xfrm rot="-5400000">
              <a:off x="0" y="10669643"/>
              <a:ext cx="761589" cy="761589"/>
            </a:xfrm>
            <a:prstGeom prst="rect">
              <a:avLst/>
            </a:prstGeom>
            <a:solidFill>
              <a:srgbClr val="B88917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9" name="AutoShape 19"/>
            <p:cNvSpPr/>
            <p:nvPr/>
          </p:nvSpPr>
          <p:spPr>
            <a:xfrm rot="-5400000">
              <a:off x="761589" y="9146465"/>
              <a:ext cx="761589" cy="761589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0" name="AutoShape 20"/>
            <p:cNvSpPr/>
            <p:nvPr/>
          </p:nvSpPr>
          <p:spPr>
            <a:xfrm rot="-5400000">
              <a:off x="380795" y="4960933"/>
              <a:ext cx="1523178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1" name="AutoShape 21"/>
            <p:cNvSpPr/>
            <p:nvPr/>
          </p:nvSpPr>
          <p:spPr>
            <a:xfrm rot="-5400000">
              <a:off x="1142384" y="11050438"/>
              <a:ext cx="1523178" cy="761589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22" name="Freeform 22"/>
          <p:cNvSpPr/>
          <p:nvPr/>
        </p:nvSpPr>
        <p:spPr>
          <a:xfrm>
            <a:off x="4178689" y="663967"/>
            <a:ext cx="3125552" cy="3313029"/>
          </a:xfrm>
          <a:custGeom>
            <a:avLst/>
            <a:gdLst/>
            <a:ahLst/>
            <a:cxnLst/>
            <a:rect l="l" t="t" r="r" b="b"/>
            <a:pathLst>
              <a:path w="3125552" h="3313029">
                <a:moveTo>
                  <a:pt x="0" y="0"/>
                </a:moveTo>
                <a:lnTo>
                  <a:pt x="3125552" y="0"/>
                </a:lnTo>
                <a:lnTo>
                  <a:pt x="3125552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3" name="Freeform 23"/>
          <p:cNvSpPr/>
          <p:nvPr/>
        </p:nvSpPr>
        <p:spPr>
          <a:xfrm>
            <a:off x="7304241" y="663967"/>
            <a:ext cx="3135690" cy="3313029"/>
          </a:xfrm>
          <a:custGeom>
            <a:avLst/>
            <a:gdLst/>
            <a:ahLst/>
            <a:cxnLst/>
            <a:rect l="l" t="t" r="r" b="b"/>
            <a:pathLst>
              <a:path w="3135690" h="3313029">
                <a:moveTo>
                  <a:pt x="0" y="0"/>
                </a:moveTo>
                <a:lnTo>
                  <a:pt x="3135690" y="0"/>
                </a:lnTo>
                <a:lnTo>
                  <a:pt x="3135690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4" name="Freeform 24"/>
          <p:cNvSpPr/>
          <p:nvPr/>
        </p:nvSpPr>
        <p:spPr>
          <a:xfrm>
            <a:off x="10439931" y="2563626"/>
            <a:ext cx="2998279" cy="3167848"/>
          </a:xfrm>
          <a:custGeom>
            <a:avLst/>
            <a:gdLst/>
            <a:ahLst/>
            <a:cxnLst/>
            <a:rect l="l" t="t" r="r" b="b"/>
            <a:pathLst>
              <a:path w="2998279" h="3167848">
                <a:moveTo>
                  <a:pt x="0" y="0"/>
                </a:moveTo>
                <a:lnTo>
                  <a:pt x="2998279" y="0"/>
                </a:lnTo>
                <a:lnTo>
                  <a:pt x="2998279" y="3167848"/>
                </a:lnTo>
                <a:lnTo>
                  <a:pt x="0" y="3167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5" name="Freeform 25"/>
          <p:cNvSpPr/>
          <p:nvPr/>
        </p:nvSpPr>
        <p:spPr>
          <a:xfrm>
            <a:off x="4178689" y="3976997"/>
            <a:ext cx="3125552" cy="3302319"/>
          </a:xfrm>
          <a:custGeom>
            <a:avLst/>
            <a:gdLst/>
            <a:ahLst/>
            <a:cxnLst/>
            <a:rect l="l" t="t" r="r" b="b"/>
            <a:pathLst>
              <a:path w="3125552" h="3302319">
                <a:moveTo>
                  <a:pt x="0" y="0"/>
                </a:moveTo>
                <a:lnTo>
                  <a:pt x="3125552" y="0"/>
                </a:lnTo>
                <a:lnTo>
                  <a:pt x="3125552" y="3302319"/>
                </a:lnTo>
                <a:lnTo>
                  <a:pt x="0" y="33023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6" name="Freeform 26"/>
          <p:cNvSpPr/>
          <p:nvPr/>
        </p:nvSpPr>
        <p:spPr>
          <a:xfrm>
            <a:off x="7304241" y="3976997"/>
            <a:ext cx="3153655" cy="3332011"/>
          </a:xfrm>
          <a:custGeom>
            <a:avLst/>
            <a:gdLst/>
            <a:ahLst/>
            <a:cxnLst/>
            <a:rect l="l" t="t" r="r" b="b"/>
            <a:pathLst>
              <a:path w="3153655" h="3332011">
                <a:moveTo>
                  <a:pt x="0" y="0"/>
                </a:moveTo>
                <a:lnTo>
                  <a:pt x="3153655" y="0"/>
                </a:lnTo>
                <a:lnTo>
                  <a:pt x="3153655" y="3332011"/>
                </a:lnTo>
                <a:lnTo>
                  <a:pt x="0" y="33320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27" name="Group 27"/>
          <p:cNvGrpSpPr/>
          <p:nvPr/>
        </p:nvGrpSpPr>
        <p:grpSpPr>
          <a:xfrm>
            <a:off x="1028700" y="7679432"/>
            <a:ext cx="15244749" cy="1772260"/>
            <a:chOff x="0" y="0"/>
            <a:chExt cx="20326332" cy="236301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0"/>
              <a:ext cx="20326332" cy="140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139">
                  <a:solidFill>
                    <a:srgbClr val="FFFFFF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Grad-Cam | Explainability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784317"/>
              <a:ext cx="20326332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Pre-tra</a:t>
              </a:r>
              <a:r>
                <a:rPr lang="en-US" sz="2600" b="1" u="none">
                  <a:solidFill>
                    <a:srgbClr val="FFFFFF"/>
                  </a:solidFill>
                  <a:latin typeface="Lekton Bold"/>
                  <a:ea typeface="Lekton Bold"/>
                  <a:cs typeface="Lekton Bold"/>
                  <a:sym typeface="Lekton Bold"/>
                </a:rPr>
                <a:t>ined models focus on discriminative facial features, enhancing accuracy.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69870"/>
            <a:ext cx="11332395" cy="2263328"/>
            <a:chOff x="0" y="0"/>
            <a:chExt cx="15109860" cy="3017770"/>
          </a:xfrm>
        </p:grpSpPr>
        <p:sp>
          <p:nvSpPr>
            <p:cNvPr id="3" name="AutoShape 3"/>
            <p:cNvSpPr/>
            <p:nvPr/>
          </p:nvSpPr>
          <p:spPr>
            <a:xfrm>
              <a:off x="11079164" y="2011847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AutoShape 4"/>
            <p:cNvSpPr/>
            <p:nvPr/>
          </p:nvSpPr>
          <p:spPr>
            <a:xfrm>
              <a:off x="1410393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4103937" y="2011847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208508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0073240" y="1005923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005923" y="2011847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9" name="AutoShape 9"/>
            <p:cNvSpPr/>
            <p:nvPr/>
          </p:nvSpPr>
          <p:spPr>
            <a:xfrm>
              <a:off x="5036620" y="2011847"/>
              <a:ext cx="2025852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403069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055470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029617" y="1005923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4030697" y="2011847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2011847" y="0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9067317" y="1005923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8061393" y="1005923"/>
              <a:ext cx="1005923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005923"/>
              <a:ext cx="2011847" cy="100592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313345" y="0"/>
            <a:ext cx="1493457" cy="1493457"/>
          </a:xfrm>
          <a:custGeom>
            <a:avLst/>
            <a:gdLst/>
            <a:ahLst/>
            <a:cxnLst/>
            <a:rect l="l" t="t" r="r" b="b"/>
            <a:pathLst>
              <a:path w="1493457" h="1493457">
                <a:moveTo>
                  <a:pt x="0" y="0"/>
                </a:moveTo>
                <a:lnTo>
                  <a:pt x="1493457" y="0"/>
                </a:lnTo>
                <a:lnTo>
                  <a:pt x="1493457" y="1493457"/>
                </a:lnTo>
                <a:lnTo>
                  <a:pt x="0" y="1493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19" name="Freeform 19"/>
          <p:cNvSpPr/>
          <p:nvPr/>
        </p:nvSpPr>
        <p:spPr>
          <a:xfrm>
            <a:off x="16794543" y="8793543"/>
            <a:ext cx="1493457" cy="1493457"/>
          </a:xfrm>
          <a:custGeom>
            <a:avLst/>
            <a:gdLst/>
            <a:ahLst/>
            <a:cxnLst/>
            <a:rect l="l" t="t" r="r" b="b"/>
            <a:pathLst>
              <a:path w="1493457" h="1493457">
                <a:moveTo>
                  <a:pt x="0" y="0"/>
                </a:moveTo>
                <a:lnTo>
                  <a:pt x="1493457" y="0"/>
                </a:lnTo>
                <a:lnTo>
                  <a:pt x="1493457" y="1493457"/>
                </a:lnTo>
                <a:lnTo>
                  <a:pt x="0" y="1493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0" name="Freeform 20"/>
          <p:cNvSpPr/>
          <p:nvPr/>
        </p:nvSpPr>
        <p:spPr>
          <a:xfrm>
            <a:off x="12450510" y="0"/>
            <a:ext cx="6741320" cy="10287000"/>
          </a:xfrm>
          <a:custGeom>
            <a:avLst/>
            <a:gdLst/>
            <a:ahLst/>
            <a:cxnLst/>
            <a:rect l="l" t="t" r="r" b="b"/>
            <a:pathLst>
              <a:path w="6741320" h="10287000">
                <a:moveTo>
                  <a:pt x="0" y="0"/>
                </a:moveTo>
                <a:lnTo>
                  <a:pt x="6741320" y="0"/>
                </a:lnTo>
                <a:lnTo>
                  <a:pt x="67413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236" r="-15359"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1" name="TextBox 21"/>
          <p:cNvSpPr txBox="1"/>
          <p:nvPr/>
        </p:nvSpPr>
        <p:spPr>
          <a:xfrm>
            <a:off x="828131" y="1683426"/>
            <a:ext cx="7075476" cy="131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35"/>
              </a:lnSpc>
            </a:pPr>
            <a:r>
              <a:rPr lang="en-US" sz="4279" b="1" spc="85">
                <a:solidFill>
                  <a:srgbClr val="FFFFFF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Conclusion and Future Work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8131" y="3130741"/>
            <a:ext cx="10004893" cy="676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7"/>
              </a:lnSpc>
            </a:pPr>
            <a:r>
              <a:rPr lang="en-US" sz="2912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Summary:</a:t>
            </a:r>
          </a:p>
          <a:p>
            <a:pPr algn="l">
              <a:lnSpc>
                <a:spcPts val="4077"/>
              </a:lnSpc>
            </a:pPr>
            <a:endParaRPr lang="en-US" sz="2912" b="1" dirty="0">
              <a:solidFill>
                <a:srgbClr val="FFFFFF"/>
              </a:solidFill>
              <a:latin typeface="Lekton Bold"/>
              <a:ea typeface="Lekton Bold"/>
              <a:cs typeface="Lekton Bold"/>
              <a:sym typeface="Lekton Bold"/>
            </a:endParaRPr>
          </a:p>
          <a:p>
            <a:pPr algn="l">
              <a:lnSpc>
                <a:spcPts val="4077"/>
              </a:lnSpc>
            </a:pPr>
            <a:r>
              <a:rPr lang="en-US" sz="2912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ResNet50 and CLIP achieved near-perfect accuracy (100%, 99.87%).</a:t>
            </a:r>
          </a:p>
          <a:p>
            <a:pPr algn="l">
              <a:lnSpc>
                <a:spcPts val="4077"/>
              </a:lnSpc>
            </a:pPr>
            <a:r>
              <a:rPr lang="en-US" sz="2912" b="1" dirty="0" err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FriendNet</a:t>
            </a:r>
            <a:r>
              <a:rPr lang="en-US" sz="2912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 performed well (~95.73%) but lagged due to lack of pre-training</a:t>
            </a:r>
          </a:p>
          <a:p>
            <a:pPr algn="l">
              <a:lnSpc>
                <a:spcPts val="4077"/>
              </a:lnSpc>
            </a:pPr>
            <a:r>
              <a:rPr lang="en-US" sz="2912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Balanced dataset and visualizations ensured robust analysis.</a:t>
            </a:r>
          </a:p>
          <a:p>
            <a:pPr algn="l">
              <a:lnSpc>
                <a:spcPts val="4077"/>
              </a:lnSpc>
            </a:pPr>
            <a:endParaRPr lang="en-US" sz="2912" b="1" dirty="0">
              <a:solidFill>
                <a:srgbClr val="FFFFFF"/>
              </a:solidFill>
              <a:latin typeface="Lekton Bold"/>
              <a:ea typeface="Lekton Bold"/>
              <a:cs typeface="Lekton Bold"/>
              <a:sym typeface="Lekton Bold"/>
            </a:endParaRPr>
          </a:p>
          <a:p>
            <a:pPr algn="l">
              <a:lnSpc>
                <a:spcPts val="4077"/>
              </a:lnSpc>
            </a:pPr>
            <a:r>
              <a:rPr lang="en-US" sz="2912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Future Work:</a:t>
            </a:r>
          </a:p>
          <a:p>
            <a:pPr algn="l">
              <a:lnSpc>
                <a:spcPts val="4077"/>
              </a:lnSpc>
            </a:pPr>
            <a:r>
              <a:rPr lang="en-US" sz="2912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Explore advanced augmentation (e.g., </a:t>
            </a:r>
            <a:r>
              <a:rPr lang="en-US" sz="2912" b="1" dirty="0" err="1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CutMix</a:t>
            </a:r>
            <a:r>
              <a:rPr lang="en-US" sz="2912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).</a:t>
            </a:r>
          </a:p>
          <a:p>
            <a:pPr algn="l">
              <a:lnSpc>
                <a:spcPts val="4077"/>
              </a:lnSpc>
            </a:pPr>
            <a:r>
              <a:rPr lang="en-US" sz="2912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Increase dataset size/diversity.</a:t>
            </a:r>
          </a:p>
          <a:p>
            <a:pPr algn="l">
              <a:lnSpc>
                <a:spcPts val="4077"/>
              </a:lnSpc>
            </a:pPr>
            <a:r>
              <a:rPr lang="en-US" sz="2912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Test ensemble methods combining all models.</a:t>
            </a:r>
          </a:p>
          <a:p>
            <a:pPr marL="0" lvl="0" indent="0" algn="l">
              <a:lnSpc>
                <a:spcPts val="101"/>
              </a:lnSpc>
            </a:pPr>
            <a:r>
              <a:rPr lang="en-US" sz="100" b="1" dirty="0">
                <a:solidFill>
                  <a:srgbClr val="FFFFFF"/>
                </a:solidFill>
                <a:latin typeface="Lekton Bold"/>
                <a:ea typeface="Lekton Bold"/>
                <a:cs typeface="Lekton Bold"/>
                <a:sym typeface="Lekton Bold"/>
              </a:rPr>
              <a:t>Test ensemble methods combining all models.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528</Words>
  <Application>Microsoft Macintosh PowerPoint</Application>
  <PresentationFormat>Custom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Roboto Mono Bold</vt:lpstr>
      <vt:lpstr>Arial</vt:lpstr>
      <vt:lpstr>Lekton</vt:lpstr>
      <vt:lpstr>Lekton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AI Model Predictions &amp; Analysis</dc:title>
  <dc:description>Presentation - AI Model Predictions &amp; Analysis</dc:description>
  <cp:lastModifiedBy>Chris Miracle</cp:lastModifiedBy>
  <cp:revision>3</cp:revision>
  <dcterms:created xsi:type="dcterms:W3CDTF">2006-08-16T00:00:00Z</dcterms:created>
  <dcterms:modified xsi:type="dcterms:W3CDTF">2025-08-01T15:52:34Z</dcterms:modified>
  <dc:identifier>DAGuq6D5Opc</dc:identifier>
</cp:coreProperties>
</file>